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9" r:id="rId5"/>
  </p:sldMasterIdLst>
  <p:notesMasterIdLst>
    <p:notesMasterId r:id="rId28"/>
  </p:notesMasterIdLst>
  <p:sldIdLst>
    <p:sldId id="270" r:id="rId6"/>
    <p:sldId id="269" r:id="rId7"/>
    <p:sldId id="324" r:id="rId8"/>
    <p:sldId id="259" r:id="rId9"/>
    <p:sldId id="325" r:id="rId10"/>
    <p:sldId id="327" r:id="rId11"/>
    <p:sldId id="326" r:id="rId12"/>
    <p:sldId id="322" r:id="rId13"/>
    <p:sldId id="321" r:id="rId14"/>
    <p:sldId id="323" r:id="rId15"/>
    <p:sldId id="318" r:id="rId16"/>
    <p:sldId id="319" r:id="rId17"/>
    <p:sldId id="320" r:id="rId18"/>
    <p:sldId id="284" r:id="rId19"/>
    <p:sldId id="328" r:id="rId20"/>
    <p:sldId id="308" r:id="rId21"/>
    <p:sldId id="310" r:id="rId22"/>
    <p:sldId id="309" r:id="rId23"/>
    <p:sldId id="313" r:id="rId24"/>
    <p:sldId id="316" r:id="rId25"/>
    <p:sldId id="317" r:id="rId26"/>
    <p:sldId id="26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ee Watkins" initials="RW" lastIdx="1" clrIdx="0">
    <p:extLst>
      <p:ext uri="{19B8F6BF-5375-455C-9EA6-DF929625EA0E}">
        <p15:presenceInfo xmlns:p15="http://schemas.microsoft.com/office/powerpoint/2012/main" userId="S::rwatkins@capital.org::4fb72aed-fa85-4864-9db8-c774ecd71f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7790"/>
    <a:srgbClr val="FFECE7"/>
    <a:srgbClr val="F16422"/>
    <a:srgbClr val="00A9E7"/>
    <a:srgbClr val="832990"/>
    <a:srgbClr val="2B063C"/>
    <a:srgbClr val="8CC73F"/>
    <a:srgbClr val="FFD05B"/>
    <a:srgbClr val="3E0052"/>
    <a:srgbClr val="00B5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14C5A7-88D1-28FA-8789-A2E9A6D07775}" v="48" dt="2021-03-19T16:29:36.888"/>
    <p1510:client id="{7231B809-88E8-4975-9B5C-8FCD112ED9C5}" v="42" dt="2021-03-16T19:37:59.8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27" autoAdjust="0"/>
    <p:restoredTop sz="52362" autoAdjust="0"/>
  </p:normalViewPr>
  <p:slideViewPr>
    <p:cSldViewPr snapToGrid="0" snapToObjects="1">
      <p:cViewPr varScale="1">
        <p:scale>
          <a:sx n="56" d="100"/>
          <a:sy n="56" d="100"/>
        </p:scale>
        <p:origin x="2916"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4" d="100"/>
          <a:sy n="84" d="100"/>
        </p:scale>
        <p:origin x="285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Hunter" userId="S::linda.hunter@letscatapult.org::94bcd1ac-28ef-4efe-868a-64766cdf9b21" providerId="AD" clId="Web-{1614C5A7-88D1-28FA-8789-A2E9A6D07775}"/>
    <pc:docChg chg="modSld">
      <pc:chgData name="Linda Hunter" userId="S::linda.hunter@letscatapult.org::94bcd1ac-28ef-4efe-868a-64766cdf9b21" providerId="AD" clId="Web-{1614C5A7-88D1-28FA-8789-A2E9A6D07775}" dt="2021-03-19T16:29:36.638" v="29" actId="20577"/>
      <pc:docMkLst>
        <pc:docMk/>
      </pc:docMkLst>
      <pc:sldChg chg="modSp">
        <pc:chgData name="Linda Hunter" userId="S::linda.hunter@letscatapult.org::94bcd1ac-28ef-4efe-868a-64766cdf9b21" providerId="AD" clId="Web-{1614C5A7-88D1-28FA-8789-A2E9A6D07775}" dt="2021-03-19T16:29:22.403" v="25" actId="20577"/>
        <pc:sldMkLst>
          <pc:docMk/>
          <pc:sldMk cId="212200670" sldId="313"/>
        </pc:sldMkLst>
        <pc:spChg chg="mod">
          <ac:chgData name="Linda Hunter" userId="S::linda.hunter@letscatapult.org::94bcd1ac-28ef-4efe-868a-64766cdf9b21" providerId="AD" clId="Web-{1614C5A7-88D1-28FA-8789-A2E9A6D07775}" dt="2021-03-19T16:29:22.403" v="25" actId="20577"/>
          <ac:spMkLst>
            <pc:docMk/>
            <pc:sldMk cId="212200670" sldId="313"/>
            <ac:spMk id="3" creationId="{29946EF0-93C5-4D26-A277-C2CCAD568311}"/>
          </ac:spMkLst>
        </pc:spChg>
      </pc:sldChg>
      <pc:sldChg chg="modSp">
        <pc:chgData name="Linda Hunter" userId="S::linda.hunter@letscatapult.org::94bcd1ac-28ef-4efe-868a-64766cdf9b21" providerId="AD" clId="Web-{1614C5A7-88D1-28FA-8789-A2E9A6D07775}" dt="2021-03-19T16:29:29.435" v="27" actId="20577"/>
        <pc:sldMkLst>
          <pc:docMk/>
          <pc:sldMk cId="1360837778" sldId="316"/>
        </pc:sldMkLst>
        <pc:spChg chg="mod">
          <ac:chgData name="Linda Hunter" userId="S::linda.hunter@letscatapult.org::94bcd1ac-28ef-4efe-868a-64766cdf9b21" providerId="AD" clId="Web-{1614C5A7-88D1-28FA-8789-A2E9A6D07775}" dt="2021-03-19T16:29:29.435" v="27" actId="20577"/>
          <ac:spMkLst>
            <pc:docMk/>
            <pc:sldMk cId="1360837778" sldId="316"/>
            <ac:spMk id="3" creationId="{29946EF0-93C5-4D26-A277-C2CCAD568311}"/>
          </ac:spMkLst>
        </pc:spChg>
      </pc:sldChg>
      <pc:sldChg chg="modSp">
        <pc:chgData name="Linda Hunter" userId="S::linda.hunter@letscatapult.org::94bcd1ac-28ef-4efe-868a-64766cdf9b21" providerId="AD" clId="Web-{1614C5A7-88D1-28FA-8789-A2E9A6D07775}" dt="2021-03-19T16:29:36.638" v="29" actId="20577"/>
        <pc:sldMkLst>
          <pc:docMk/>
          <pc:sldMk cId="3546459698" sldId="317"/>
        </pc:sldMkLst>
        <pc:spChg chg="mod">
          <ac:chgData name="Linda Hunter" userId="S::linda.hunter@letscatapult.org::94bcd1ac-28ef-4efe-868a-64766cdf9b21" providerId="AD" clId="Web-{1614C5A7-88D1-28FA-8789-A2E9A6D07775}" dt="2021-03-19T16:29:36.638" v="29" actId="20577"/>
          <ac:spMkLst>
            <pc:docMk/>
            <pc:sldMk cId="3546459698" sldId="317"/>
            <ac:spMk id="3" creationId="{29946EF0-93C5-4D26-A277-C2CCAD568311}"/>
          </ac:spMkLst>
        </pc:spChg>
      </pc:sldChg>
      <pc:sldChg chg="modSp">
        <pc:chgData name="Linda Hunter" userId="S::linda.hunter@letscatapult.org::94bcd1ac-28ef-4efe-868a-64766cdf9b21" providerId="AD" clId="Web-{1614C5A7-88D1-28FA-8789-A2E9A6D07775}" dt="2021-03-19T16:28:05.354" v="20" actId="20577"/>
        <pc:sldMkLst>
          <pc:docMk/>
          <pc:sldMk cId="3649311148" sldId="320"/>
        </pc:sldMkLst>
        <pc:spChg chg="mod">
          <ac:chgData name="Linda Hunter" userId="S::linda.hunter@letscatapult.org::94bcd1ac-28ef-4efe-868a-64766cdf9b21" providerId="AD" clId="Web-{1614C5A7-88D1-28FA-8789-A2E9A6D07775}" dt="2021-03-19T16:28:05.354" v="20" actId="20577"/>
          <ac:spMkLst>
            <pc:docMk/>
            <pc:sldMk cId="3649311148" sldId="320"/>
            <ac:spMk id="2" creationId="{D2178D3C-7921-4F2B-8E89-C05B1C5AE8C3}"/>
          </ac:spMkLst>
        </pc:spChg>
      </pc:sldChg>
      <pc:sldChg chg="modSp">
        <pc:chgData name="Linda Hunter" userId="S::linda.hunter@letscatapult.org::94bcd1ac-28ef-4efe-868a-64766cdf9b21" providerId="AD" clId="Web-{1614C5A7-88D1-28FA-8789-A2E9A6D07775}" dt="2021-03-19T16:27:45.634" v="17" actId="20577"/>
        <pc:sldMkLst>
          <pc:docMk/>
          <pc:sldMk cId="2227590129" sldId="323"/>
        </pc:sldMkLst>
        <pc:spChg chg="mod">
          <ac:chgData name="Linda Hunter" userId="S::linda.hunter@letscatapult.org::94bcd1ac-28ef-4efe-868a-64766cdf9b21" providerId="AD" clId="Web-{1614C5A7-88D1-28FA-8789-A2E9A6D07775}" dt="2021-03-19T16:27:45.634" v="17" actId="20577"/>
          <ac:spMkLst>
            <pc:docMk/>
            <pc:sldMk cId="2227590129" sldId="323"/>
            <ac:spMk id="2" creationId="{D2178D3C-7921-4F2B-8E89-C05B1C5AE8C3}"/>
          </ac:spMkLst>
        </pc:spChg>
      </pc:sldChg>
      <pc:sldChg chg="modSp modNotes">
        <pc:chgData name="Linda Hunter" userId="S::linda.hunter@letscatapult.org::94bcd1ac-28ef-4efe-868a-64766cdf9b21" providerId="AD" clId="Web-{1614C5A7-88D1-28FA-8789-A2E9A6D07775}" dt="2021-03-19T16:10:48.555" v="8"/>
        <pc:sldMkLst>
          <pc:docMk/>
          <pc:sldMk cId="1373989271" sldId="324"/>
        </pc:sldMkLst>
        <pc:grpChg chg="mod">
          <ac:chgData name="Linda Hunter" userId="S::linda.hunter@letscatapult.org::94bcd1ac-28ef-4efe-868a-64766cdf9b21" providerId="AD" clId="Web-{1614C5A7-88D1-28FA-8789-A2E9A6D07775}" dt="2021-03-19T16:07:42.580" v="1" actId="1076"/>
          <ac:grpSpMkLst>
            <pc:docMk/>
            <pc:sldMk cId="1373989271" sldId="324"/>
            <ac:grpSpMk id="4" creationId="{77BFBC73-7EE2-41A7-A675-B680B0108B74}"/>
          </ac:grpSpMkLst>
        </pc:grpChg>
      </pc:sldChg>
      <pc:sldChg chg="modSp">
        <pc:chgData name="Linda Hunter" userId="S::linda.hunter@letscatapult.org::94bcd1ac-28ef-4efe-868a-64766cdf9b21" providerId="AD" clId="Web-{1614C5A7-88D1-28FA-8789-A2E9A6D07775}" dt="2021-03-19T16:29:01.340" v="23" actId="20577"/>
        <pc:sldMkLst>
          <pc:docMk/>
          <pc:sldMk cId="3863386182" sldId="328"/>
        </pc:sldMkLst>
        <pc:spChg chg="mod">
          <ac:chgData name="Linda Hunter" userId="S::linda.hunter@letscatapult.org::94bcd1ac-28ef-4efe-868a-64766cdf9b21" providerId="AD" clId="Web-{1614C5A7-88D1-28FA-8789-A2E9A6D07775}" dt="2021-03-19T16:29:01.340" v="23" actId="20577"/>
          <ac:spMkLst>
            <pc:docMk/>
            <pc:sldMk cId="3863386182" sldId="328"/>
            <ac:spMk id="8" creationId="{7CAA5936-629F-4A01-AA20-1938F1859E1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D7305-5F23-4343-9729-C2866A881BC7}" type="datetimeFigureOut">
              <a:rPr lang="en-US" smtClean="0"/>
              <a:t>3/19/2021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4D04F-510B-4B20-BE16-E1222B5D2739}" type="slidenum">
              <a:rPr lang="en-US" smtClean="0"/>
              <a:t>‹#›</a:t>
            </a:fld>
            <a:endParaRPr lang="en-US"/>
          </a:p>
        </p:txBody>
      </p:sp>
    </p:spTree>
    <p:extLst>
      <p:ext uri="{BB962C8B-B14F-4D97-AF65-F5344CB8AC3E}">
        <p14:creationId xmlns:p14="http://schemas.microsoft.com/office/powerpoint/2010/main" val="446218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4D04F-510B-4B20-BE16-E1222B5D2739}" type="slidenum">
              <a:rPr lang="en-US" smtClean="0"/>
              <a:t>2</a:t>
            </a:fld>
            <a:endParaRPr lang="en-US"/>
          </a:p>
        </p:txBody>
      </p:sp>
    </p:spTree>
    <p:extLst>
      <p:ext uri="{BB962C8B-B14F-4D97-AF65-F5344CB8AC3E}">
        <p14:creationId xmlns:p14="http://schemas.microsoft.com/office/powerpoint/2010/main" val="2188367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this mean you can’t have a fun atmosphere – no jokes? No talking about personal things?</a:t>
            </a:r>
          </a:p>
          <a:p>
            <a:endParaRPr lang="en-US" sz="1200" b="0" dirty="0">
              <a:solidFill>
                <a:srgbClr val="517790"/>
              </a:solidFill>
            </a:endParaRPr>
          </a:p>
          <a:p>
            <a:r>
              <a:rPr lang="en-US" sz="1200" b="0" dirty="0">
                <a:solidFill>
                  <a:srgbClr val="517790"/>
                </a:solidFill>
              </a:rPr>
              <a:t>No, but your goal is to have an atmosphere where everyone is comfortable and safe, as well as productive.</a:t>
            </a:r>
          </a:p>
          <a:p>
            <a:endParaRPr lang="en-US" sz="1200" b="0" dirty="0">
              <a:solidFill>
                <a:srgbClr val="517790"/>
              </a:solidFill>
            </a:endParaRPr>
          </a:p>
          <a:p>
            <a:r>
              <a:rPr lang="en-US" sz="1200" b="0" dirty="0">
                <a:solidFill>
                  <a:srgbClr val="517790"/>
                </a:solidFill>
              </a:rPr>
              <a:t>Having a fun environment comes second and a fun environment is only fun when it is fun for everyone and everyone is comfortable.</a:t>
            </a:r>
          </a:p>
          <a:p>
            <a:endParaRPr lang="en-US" sz="1200" b="0" dirty="0">
              <a:solidFill>
                <a:srgbClr val="517790"/>
              </a:solidFill>
            </a:endParaRPr>
          </a:p>
          <a:p>
            <a:r>
              <a:rPr lang="en-US" sz="1200" b="0" dirty="0">
                <a:solidFill>
                  <a:srgbClr val="517790"/>
                </a:solidFill>
              </a:rPr>
              <a:t>Remember that what you avoid addressing you are permitting. </a:t>
            </a:r>
          </a:p>
          <a:p>
            <a:endParaRPr lang="en-US" sz="1200" b="0" dirty="0">
              <a:solidFill>
                <a:srgbClr val="517790"/>
              </a:solidFill>
            </a:endParaRPr>
          </a:p>
          <a:p>
            <a:r>
              <a:rPr lang="en-US" sz="1200" b="0" dirty="0">
                <a:solidFill>
                  <a:srgbClr val="517790"/>
                </a:solidFill>
              </a:rPr>
              <a:t>The majority of employees never complain about their treatment. It is your role as a supervisor to try to stop treatment that may never be specifically complained about. </a:t>
            </a:r>
          </a:p>
          <a:p>
            <a:endParaRPr lang="en-US" sz="1200" b="0" dirty="0">
              <a:solidFill>
                <a:srgbClr val="517790"/>
              </a:solidFill>
            </a:endParaRPr>
          </a:p>
          <a:p>
            <a:r>
              <a:rPr lang="en-US" sz="1200" b="0" dirty="0">
                <a:solidFill>
                  <a:srgbClr val="517790"/>
                </a:solidFill>
              </a:rPr>
              <a:t>There are ways to do this for a minor level situation which can fit naturally into the conversation and simply remind people through your behavior that respect is important. Therefore, if you hear someone make a joke about someone being close to retirement age, what could you say?</a:t>
            </a:r>
          </a:p>
          <a:p>
            <a:endParaRPr lang="en-US" sz="1200" b="0" dirty="0">
              <a:solidFill>
                <a:srgbClr val="517790"/>
              </a:solidFill>
            </a:endParaRPr>
          </a:p>
          <a:p>
            <a:r>
              <a:rPr lang="en-US" sz="1200" b="0" dirty="0">
                <a:solidFill>
                  <a:srgbClr val="517790"/>
                </a:solidFill>
              </a:rPr>
              <a:t>(Discuss) – It doesn’t have to feel punitive; it can happen in the moment. For example, you can say: “Jane can never leave us, we need her too much!” instead of continuing the age-related joke.</a:t>
            </a:r>
          </a:p>
          <a:p>
            <a:endParaRPr lang="en-US" sz="1200" b="0" dirty="0">
              <a:solidFill>
                <a:srgbClr val="517790"/>
              </a:solidFill>
            </a:endParaRPr>
          </a:p>
          <a:p>
            <a:r>
              <a:rPr lang="en-US" sz="1200" b="0" dirty="0">
                <a:solidFill>
                  <a:srgbClr val="517790"/>
                </a:solidFill>
              </a:rPr>
              <a:t>As a manager, always ask yourself if what you are about to say is going to support people and make them feel safe. It is easy to get a laugh, but harder to create a good working environment.</a:t>
            </a:r>
          </a:p>
          <a:p>
            <a:endParaRPr lang="en-US" sz="1200" b="0" dirty="0">
              <a:solidFill>
                <a:srgbClr val="51779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517790"/>
                </a:solidFill>
              </a:rPr>
              <a:t>In addition, while teammates may become close, everyone has a different comfort level and you never know when you may cross it. While we all have opinions, voicing them to others can make others feel judged and unwelcome.</a:t>
            </a:r>
          </a:p>
          <a:p>
            <a:r>
              <a:rPr lang="en-US" sz="1200" b="0" dirty="0">
                <a:solidFill>
                  <a:srgbClr val="517790"/>
                </a:solidFill>
              </a:rPr>
              <a:t>When you start a conversation about transgender or bisexual people in the abstract, you may very well be upsetting someone who is transgender or bisexual, or who has a family member or friend who is, or you might be simply upsetting those employees who know that the conversation may have turned into a pattern of behavior which is known as a hostile work environment.</a:t>
            </a:r>
          </a:p>
          <a:p>
            <a:endParaRPr lang="en-US" sz="1200" b="0" dirty="0">
              <a:solidFill>
                <a:srgbClr val="517790"/>
              </a:solidFill>
            </a:endParaRPr>
          </a:p>
          <a:p>
            <a:r>
              <a:rPr lang="en-US" sz="1200" b="0" dirty="0">
                <a:solidFill>
                  <a:srgbClr val="517790"/>
                </a:solidFill>
              </a:rPr>
              <a:t>While we all have opinions, voicing them to others can make others feel judged and unwelcome.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054D04F-510B-4B20-BE16-E1222B5D2739}" type="slidenum">
              <a:rPr lang="en-US" smtClean="0"/>
              <a:t>11</a:t>
            </a:fld>
            <a:endParaRPr lang="en-US"/>
          </a:p>
        </p:txBody>
      </p:sp>
    </p:spTree>
    <p:extLst>
      <p:ext uri="{BB962C8B-B14F-4D97-AF65-F5344CB8AC3E}">
        <p14:creationId xmlns:p14="http://schemas.microsoft.com/office/powerpoint/2010/main" val="695919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an example of a possible workplace situation.</a:t>
            </a:r>
          </a:p>
          <a:p>
            <a:endParaRPr lang="en-US" dirty="0"/>
          </a:p>
          <a:p>
            <a:endParaRPr lang="en-US" dirty="0"/>
          </a:p>
          <a:p>
            <a:pPr marL="0" indent="0">
              <a:buNone/>
              <a:defRPr/>
            </a:pPr>
            <a:r>
              <a:rPr lang="en-US" sz="1200" b="0" dirty="0">
                <a:solidFill>
                  <a:schemeClr val="tx2">
                    <a:lumMod val="65000"/>
                    <a:lumOff val="35000"/>
                  </a:schemeClr>
                </a:solidFill>
              </a:rPr>
              <a:t>In Jane’s interview, she was asked: </a:t>
            </a:r>
            <a:r>
              <a:rPr lang="en-US" altLang="en-US" sz="1200" b="0" dirty="0">
                <a:solidFill>
                  <a:srgbClr val="517790"/>
                </a:solidFill>
              </a:rPr>
              <a:t>What year did you graduate from High School?</a:t>
            </a:r>
          </a:p>
          <a:p>
            <a:pPr marL="0" indent="0">
              <a:buNone/>
              <a:defRPr/>
            </a:pPr>
            <a:endParaRPr lang="en-US" altLang="en-US" sz="1200" b="0" dirty="0">
              <a:solidFill>
                <a:srgbClr val="517790"/>
              </a:solidFill>
            </a:endParaRPr>
          </a:p>
          <a:p>
            <a:pPr marL="0" indent="0">
              <a:buNone/>
              <a:defRPr/>
            </a:pPr>
            <a:r>
              <a:rPr lang="en-US" sz="1200" b="0" dirty="0">
                <a:solidFill>
                  <a:schemeClr val="tx2">
                    <a:lumMod val="65000"/>
                    <a:lumOff val="35000"/>
                  </a:schemeClr>
                </a:solidFill>
              </a:rPr>
              <a:t>After hire a</a:t>
            </a:r>
            <a:r>
              <a:rPr lang="en-US" altLang="en-US" sz="1200" b="0" dirty="0">
                <a:solidFill>
                  <a:srgbClr val="517790"/>
                </a:solidFill>
              </a:rPr>
              <a:t> teammate joked at her birthday: Shouldn’t you be retired? And h</a:t>
            </a:r>
            <a:r>
              <a:rPr lang="en-US" sz="1200" b="0" dirty="0">
                <a:solidFill>
                  <a:srgbClr val="517790"/>
                </a:solidFill>
              </a:rPr>
              <a:t>er manager added a joke about her “boomer” computer skills.</a:t>
            </a:r>
          </a:p>
          <a:p>
            <a:pPr marL="0" indent="0">
              <a:buNone/>
              <a:defRPr/>
            </a:pPr>
            <a:endParaRPr lang="en-US" sz="1200" b="0" dirty="0">
              <a:solidFill>
                <a:srgbClr val="517790"/>
              </a:solidFill>
            </a:endParaRPr>
          </a:p>
          <a:p>
            <a:pPr marL="0" indent="0">
              <a:buNone/>
              <a:defRPr/>
            </a:pPr>
            <a:r>
              <a:rPr lang="en-US" sz="1200" b="0" dirty="0">
                <a:solidFill>
                  <a:srgbClr val="517790"/>
                </a:solidFill>
              </a:rPr>
              <a:t>Later on, the manager decides to lay-off Jane. She isn’t as good a worker as a younger colleague who was hired a little bit later than her, but he never told Jane that, because she was OK too, just not quite as good.</a:t>
            </a:r>
          </a:p>
          <a:p>
            <a:pPr marL="0" indent="0">
              <a:buNone/>
              <a:defRPr/>
            </a:pPr>
            <a:endParaRPr lang="en-US" sz="1200" b="0" dirty="0">
              <a:solidFill>
                <a:srgbClr val="517790"/>
              </a:solidFill>
            </a:endParaRPr>
          </a:p>
          <a:p>
            <a:pPr marL="0" indent="0">
              <a:buNone/>
              <a:defRPr/>
            </a:pPr>
            <a:r>
              <a:rPr lang="en-US" sz="1200" b="0" dirty="0">
                <a:solidFill>
                  <a:srgbClr val="517790"/>
                </a:solidFill>
              </a:rPr>
              <a:t>What do you think Jane might feel the termination is really focused on?</a:t>
            </a:r>
          </a:p>
          <a:p>
            <a:pPr marL="0" indent="0">
              <a:buNone/>
              <a:defRPr/>
            </a:pPr>
            <a:endParaRPr lang="en-US" sz="1200" b="0" dirty="0">
              <a:solidFill>
                <a:srgbClr val="517790"/>
              </a:solidFill>
            </a:endParaRPr>
          </a:p>
          <a:p>
            <a:pPr marL="0" indent="0">
              <a:buNone/>
              <a:defRPr/>
            </a:pPr>
            <a:r>
              <a:rPr lang="en-US" sz="1200" b="0" dirty="0">
                <a:solidFill>
                  <a:srgbClr val="517790"/>
                </a:solidFill>
              </a:rPr>
              <a:t>(Discuss – Some ways to start conversations: “Do you think Jane felt it was funny? Why would you ask about a date someone graduated from high school – what message does it send?”</a:t>
            </a:r>
          </a:p>
          <a:p>
            <a:pPr marL="0" indent="0">
              <a:buNone/>
              <a:defRPr/>
            </a:pPr>
            <a:endParaRPr lang="en-US" sz="1200" b="0" dirty="0">
              <a:solidFill>
                <a:srgbClr val="517790"/>
              </a:solidFill>
            </a:endParaRPr>
          </a:p>
          <a:p>
            <a:pPr marL="0" indent="0">
              <a:buNone/>
              <a:defRPr/>
            </a:pPr>
            <a:r>
              <a:rPr lang="en-US" sz="1200" b="0" dirty="0">
                <a:solidFill>
                  <a:srgbClr val="517790"/>
                </a:solidFill>
              </a:rPr>
              <a:t>Jane has heard jokes about her age all along, and the unnecessary age-related question in the interview means, to her, maybe the manager had concerns even before she was hired. Maybe they just hired her because they were worried she would sue them otherwise. And now the lay-off is just a hoax to get rid of her. After all, the manager has always told her she is a good employee. And the worker they are keeping was hired after her.</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054D04F-510B-4B20-BE16-E1222B5D2739}" type="slidenum">
              <a:rPr lang="en-US" smtClean="0"/>
              <a:t>12</a:t>
            </a:fld>
            <a:endParaRPr lang="en-US"/>
          </a:p>
        </p:txBody>
      </p:sp>
    </p:spTree>
    <p:extLst>
      <p:ext uri="{BB962C8B-B14F-4D97-AF65-F5344CB8AC3E}">
        <p14:creationId xmlns:p14="http://schemas.microsoft.com/office/powerpoint/2010/main" val="4087420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harassment scenario. So, is this a sexual harassment claim waiting to happen?</a:t>
            </a:r>
          </a:p>
          <a:p>
            <a:endParaRPr lang="en-US" dirty="0"/>
          </a:p>
          <a:p>
            <a:r>
              <a:rPr lang="en-US" dirty="0"/>
              <a:t>Discuss:</a:t>
            </a:r>
          </a:p>
          <a:p>
            <a:endParaRPr lang="en-US" dirty="0"/>
          </a:p>
          <a:p>
            <a:r>
              <a:rPr lang="en-US" dirty="0"/>
              <a:t>Is the conduct unwelcome?</a:t>
            </a:r>
          </a:p>
          <a:p>
            <a:endParaRPr lang="en-US" dirty="0"/>
          </a:p>
          <a:p>
            <a:r>
              <a:rPr lang="en-US" dirty="0"/>
              <a:t>Is it related to a protected class? (Gender)</a:t>
            </a:r>
          </a:p>
          <a:p>
            <a:endParaRPr lang="en-US" dirty="0"/>
          </a:p>
          <a:p>
            <a:r>
              <a:rPr lang="en-US" dirty="0"/>
              <a:t>Is it severe or pervasive? It seems like it is if he has talked to them several times.</a:t>
            </a:r>
          </a:p>
          <a:p>
            <a:endParaRPr lang="en-US" dirty="0"/>
          </a:p>
          <a:p>
            <a:r>
              <a:rPr lang="en-US" dirty="0"/>
              <a:t>In addition, the fact that the actions may be minor is true, but doesn’t it get to be more major when they keep going when they know others are uncomfortable.</a:t>
            </a:r>
          </a:p>
          <a:p>
            <a:endParaRPr lang="en-US" dirty="0"/>
          </a:p>
          <a:p>
            <a:pPr algn="l"/>
            <a:r>
              <a:rPr lang="en-US" b="0" i="0" dirty="0">
                <a:solidFill>
                  <a:srgbClr val="212121"/>
                </a:solidFill>
                <a:effectLst/>
                <a:latin typeface="Source Sans Pro Web"/>
              </a:rPr>
              <a:t>What should the supervisor have done, and what should they do now? (DISCUSS)</a:t>
            </a:r>
          </a:p>
          <a:p>
            <a:endParaRPr lang="en-US" dirty="0"/>
          </a:p>
        </p:txBody>
      </p:sp>
      <p:sp>
        <p:nvSpPr>
          <p:cNvPr id="4" name="Slide Number Placeholder 3"/>
          <p:cNvSpPr>
            <a:spLocks noGrp="1"/>
          </p:cNvSpPr>
          <p:nvPr>
            <p:ph type="sldNum" sz="quarter" idx="5"/>
          </p:nvPr>
        </p:nvSpPr>
        <p:spPr/>
        <p:txBody>
          <a:bodyPr/>
          <a:lstStyle/>
          <a:p>
            <a:fld id="{3054D04F-510B-4B20-BE16-E1222B5D2739}" type="slidenum">
              <a:rPr lang="en-US" smtClean="0"/>
              <a:t>13</a:t>
            </a:fld>
            <a:endParaRPr lang="en-US"/>
          </a:p>
        </p:txBody>
      </p:sp>
    </p:spTree>
    <p:extLst>
      <p:ext uri="{BB962C8B-B14F-4D97-AF65-F5344CB8AC3E}">
        <p14:creationId xmlns:p14="http://schemas.microsoft.com/office/powerpoint/2010/main" val="3145526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Everybody has a different idea of what professionalism and appropriateness mean. For that reason it is important to define those in your Department from the very beginning of employment. Make sure your employees understand the jokes about age sex race national origin and so forth are not tolerated. Remind them to think before they speak and to consider how their comments may make others feel.</a:t>
            </a:r>
          </a:p>
        </p:txBody>
      </p:sp>
      <p:sp>
        <p:nvSpPr>
          <p:cNvPr id="4" name="Slide Number Placeholder 3"/>
          <p:cNvSpPr>
            <a:spLocks noGrp="1"/>
          </p:cNvSpPr>
          <p:nvPr>
            <p:ph type="sldNum" sz="quarter" idx="5"/>
          </p:nvPr>
        </p:nvSpPr>
        <p:spPr/>
        <p:txBody>
          <a:bodyPr/>
          <a:lstStyle/>
          <a:p>
            <a:fld id="{3054D04F-510B-4B20-BE16-E1222B5D2739}" type="slidenum">
              <a:rPr lang="en-US" smtClean="0"/>
              <a:t>14</a:t>
            </a:fld>
            <a:endParaRPr lang="en-US"/>
          </a:p>
        </p:txBody>
      </p:sp>
    </p:spTree>
    <p:extLst>
      <p:ext uri="{BB962C8B-B14F-4D97-AF65-F5344CB8AC3E}">
        <p14:creationId xmlns:p14="http://schemas.microsoft.com/office/powerpoint/2010/main" val="2788192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day and age, social media can be the primary way that people communicate. It is important that supervisors use social media with discretion. </a:t>
            </a:r>
          </a:p>
          <a:p>
            <a:endParaRPr lang="en-US" dirty="0"/>
          </a:p>
          <a:p>
            <a:r>
              <a:rPr lang="en-US" dirty="0"/>
              <a:t>Once you connect with your team on social media, they will assume that you were aware of comments that are inappropriate online. </a:t>
            </a:r>
          </a:p>
          <a:p>
            <a:endParaRPr lang="en-US" dirty="0"/>
          </a:p>
          <a:p>
            <a:r>
              <a:rPr lang="en-US" dirty="0"/>
              <a:t>It is best to avoid connecting with your team and also let them know that behavior that is seen is harassing at work is going to be seen the same way online. </a:t>
            </a:r>
          </a:p>
          <a:p>
            <a:endParaRPr lang="en-US" dirty="0"/>
          </a:p>
          <a:p>
            <a:r>
              <a:rPr lang="en-US" dirty="0"/>
              <a:t>If you have complaints from co-workers or customers about online behavior, you will investigate them in the same way. </a:t>
            </a:r>
          </a:p>
          <a:p>
            <a:endParaRPr lang="en-US" dirty="0"/>
          </a:p>
          <a:p>
            <a:r>
              <a:rPr lang="en-US" dirty="0"/>
              <a:t>Staff should bear in mind that all of their postings should be considered from the aspect of how they want to represent themselves online and in person. It is easy to post but hard to take back the post unseen.</a:t>
            </a:r>
          </a:p>
        </p:txBody>
      </p:sp>
      <p:sp>
        <p:nvSpPr>
          <p:cNvPr id="4" name="Slide Number Placeholder 3"/>
          <p:cNvSpPr>
            <a:spLocks noGrp="1"/>
          </p:cNvSpPr>
          <p:nvPr>
            <p:ph type="sldNum" sz="quarter" idx="5"/>
          </p:nvPr>
        </p:nvSpPr>
        <p:spPr/>
        <p:txBody>
          <a:bodyPr/>
          <a:lstStyle/>
          <a:p>
            <a:fld id="{3054D04F-510B-4B20-BE16-E1222B5D2739}" type="slidenum">
              <a:rPr lang="en-US" smtClean="0"/>
              <a:t>15</a:t>
            </a:fld>
            <a:endParaRPr lang="en-US"/>
          </a:p>
        </p:txBody>
      </p:sp>
    </p:spTree>
    <p:extLst>
      <p:ext uri="{BB962C8B-B14F-4D97-AF65-F5344CB8AC3E}">
        <p14:creationId xmlns:p14="http://schemas.microsoft.com/office/powerpoint/2010/main" val="668981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responsibility you have as a supervisor is to listen and observe.</a:t>
            </a:r>
          </a:p>
          <a:p>
            <a:endParaRPr lang="en-US" dirty="0"/>
          </a:p>
          <a:p>
            <a:r>
              <a:rPr lang="en-US" dirty="0"/>
              <a:t>Try to get a feeling for how people see others in the department.</a:t>
            </a:r>
          </a:p>
          <a:p>
            <a:endParaRPr lang="en-US" dirty="0"/>
          </a:p>
          <a:p>
            <a:r>
              <a:rPr lang="en-US" dirty="0"/>
              <a:t>Who is sitting alone at lunch?</a:t>
            </a:r>
          </a:p>
          <a:p>
            <a:endParaRPr lang="en-US" dirty="0"/>
          </a:p>
          <a:p>
            <a:r>
              <a:rPr lang="en-US" dirty="0"/>
              <a:t>Do you see gossip?</a:t>
            </a:r>
            <a:br>
              <a:rPr lang="en-US" dirty="0"/>
            </a:br>
            <a:br>
              <a:rPr lang="en-US" dirty="0"/>
            </a:br>
            <a:r>
              <a:rPr lang="en-US" dirty="0"/>
              <a:t>Are people awkward, rude or silent?</a:t>
            </a:r>
          </a:p>
          <a:p>
            <a:endParaRPr lang="en-US" dirty="0"/>
          </a:p>
          <a:p>
            <a:r>
              <a:rPr lang="en-US" dirty="0"/>
              <a:t>Do you sense tension?</a:t>
            </a:r>
          </a:p>
          <a:p>
            <a:endParaRPr lang="en-US" dirty="0"/>
          </a:p>
          <a:p>
            <a:r>
              <a:rPr lang="en-US" dirty="0"/>
              <a:t>If you hear things or see things that bother you, ask questions. Find out what is going on. It is hard to assess a situation without learning more about it.</a:t>
            </a:r>
          </a:p>
          <a:p>
            <a:endParaRPr lang="en-US" dirty="0"/>
          </a:p>
          <a:p>
            <a:r>
              <a:rPr lang="en-US" dirty="0"/>
              <a:t>Asking questions can feel rude, but it is a part of your job. “Mary, I heard Joan talking to you. She mentioned something about Asian people and it seemed to be in an angry tone. What is going on?”</a:t>
            </a:r>
          </a:p>
        </p:txBody>
      </p:sp>
      <p:sp>
        <p:nvSpPr>
          <p:cNvPr id="4" name="Slide Number Placeholder 3"/>
          <p:cNvSpPr>
            <a:spLocks noGrp="1"/>
          </p:cNvSpPr>
          <p:nvPr>
            <p:ph type="sldNum" sz="quarter" idx="5"/>
          </p:nvPr>
        </p:nvSpPr>
        <p:spPr/>
        <p:txBody>
          <a:bodyPr/>
          <a:lstStyle/>
          <a:p>
            <a:fld id="{3054D04F-510B-4B20-BE16-E1222B5D2739}" type="slidenum">
              <a:rPr lang="en-US" smtClean="0"/>
              <a:t>16</a:t>
            </a:fld>
            <a:endParaRPr lang="en-US"/>
          </a:p>
        </p:txBody>
      </p:sp>
    </p:spTree>
    <p:extLst>
      <p:ext uri="{BB962C8B-B14F-4D97-AF65-F5344CB8AC3E}">
        <p14:creationId xmlns:p14="http://schemas.microsoft.com/office/powerpoint/2010/main" val="1113821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see something of concern, don’t just hope it will go away.</a:t>
            </a:r>
          </a:p>
          <a:p>
            <a:endParaRPr lang="en-US" dirty="0"/>
          </a:p>
          <a:p>
            <a:r>
              <a:rPr lang="en-US" dirty="0"/>
              <a:t>And don’t put off addressing it. First of all, more harassment could ensue in the meantime, but it also makes the employee question why you waited so long.</a:t>
            </a:r>
          </a:p>
          <a:p>
            <a:endParaRPr lang="en-US" dirty="0"/>
          </a:p>
          <a:p>
            <a:r>
              <a:rPr lang="en-US" dirty="0"/>
              <a:t>As a supervisor, you must be willing to confront issues and this means being comfortable and calm when there is potential conflict.</a:t>
            </a:r>
          </a:p>
          <a:p>
            <a:endParaRPr lang="en-US" dirty="0"/>
          </a:p>
          <a:p>
            <a:r>
              <a:rPr lang="en-US" dirty="0"/>
              <a:t>If you have trouble with that, work with your own supervisor to get training on managing conflict.</a:t>
            </a:r>
          </a:p>
          <a:p>
            <a:endParaRPr lang="en-US" dirty="0"/>
          </a:p>
          <a:p>
            <a:r>
              <a:rPr lang="en-US" dirty="0"/>
              <a:t>As soon as you hear a concern, address it. Sometimes, as we have discussed it is simple and unobtrusively adding something to another’s comment to remind them of common rules of respect.</a:t>
            </a:r>
          </a:p>
          <a:p>
            <a:endParaRPr lang="en-US" dirty="0"/>
          </a:p>
          <a:p>
            <a:r>
              <a:rPr lang="en-US" dirty="0"/>
              <a:t>If the issue is bigger, you need to take them aside and politely address it.</a:t>
            </a:r>
          </a:p>
          <a:p>
            <a:endParaRPr lang="en-US" dirty="0"/>
          </a:p>
          <a:p>
            <a:r>
              <a:rPr lang="en-US" dirty="0"/>
              <a:t>The best way to address smaller issues is to let them know of the behavior, and let them talk. Listen, then let them know how it impacted or could have impacted others. Let them know your expected behavior then get their agreement.</a:t>
            </a:r>
          </a:p>
          <a:p>
            <a:endParaRPr lang="en-US" dirty="0"/>
          </a:p>
          <a:p>
            <a:r>
              <a:rPr lang="en-US" dirty="0"/>
              <a:t>Set an example by using respectful language, being inclusive and asking others’ thoughts.</a:t>
            </a:r>
          </a:p>
          <a:p>
            <a:endParaRPr lang="en-US" dirty="0"/>
          </a:p>
          <a:p>
            <a:r>
              <a:rPr lang="en-US" dirty="0"/>
              <a:t>And if you mess up, just apologize. For example, if an employee corrects you for a remark that seems sexist or racist, instead of getting defensive, thank them for giving you the heads up and apologize for the comment.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054D04F-510B-4B20-BE16-E1222B5D2739}" type="slidenum">
              <a:rPr lang="en-US" smtClean="0"/>
              <a:t>17</a:t>
            </a:fld>
            <a:endParaRPr lang="en-US"/>
          </a:p>
        </p:txBody>
      </p:sp>
    </p:spTree>
    <p:extLst>
      <p:ext uri="{BB962C8B-B14F-4D97-AF65-F5344CB8AC3E}">
        <p14:creationId xmlns:p14="http://schemas.microsoft.com/office/powerpoint/2010/main" val="1000280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Minor issues are one thing. Anything that rises above that level is another.</a:t>
            </a:r>
          </a:p>
          <a:p>
            <a:endParaRPr lang="en-US" dirty="0"/>
          </a:p>
          <a:p>
            <a:r>
              <a:rPr lang="en-US" dirty="0"/>
              <a:t>However, you should have a supervisor notebook kept securely where you note discussions and dates in just a few words. This can be in a calendar or journal.</a:t>
            </a:r>
          </a:p>
          <a:p>
            <a:endParaRPr lang="en-US" dirty="0"/>
          </a:p>
          <a:p>
            <a:r>
              <a:rPr lang="en-US" dirty="0"/>
              <a:t>For example: Reminded Bob that mentioning customer appearance is not appropriate.</a:t>
            </a:r>
          </a:p>
          <a:p>
            <a:endParaRPr lang="en-US" dirty="0"/>
          </a:p>
          <a:p>
            <a:r>
              <a:rPr lang="en-US" dirty="0"/>
              <a:t>It doesn’t have to be detailed.</a:t>
            </a:r>
          </a:p>
          <a:p>
            <a:endParaRPr lang="en-US" dirty="0"/>
          </a:p>
          <a:p>
            <a:r>
              <a:rPr lang="en-US" dirty="0"/>
              <a:t>By documenting those minor issues, you leave a record so that if future issues happen we can see they were discussed previously. Even better, put a signed, dated memo of the discussion in their file if it is behavior that was more than just accidental and very minor.</a:t>
            </a:r>
          </a:p>
          <a:p>
            <a:endParaRPr lang="en-US" dirty="0"/>
          </a:p>
          <a:p>
            <a:r>
              <a:rPr lang="en-US" dirty="0"/>
              <a:t>If someone is very upset, that is a sign that you need to call HR in.</a:t>
            </a:r>
          </a:p>
          <a:p>
            <a:endParaRPr lang="en-US" dirty="0"/>
          </a:p>
          <a:p>
            <a:r>
              <a:rPr lang="en-US" dirty="0"/>
              <a:t>If something is obviously offensive, that is another good sign that you need to contact HR.</a:t>
            </a:r>
          </a:p>
          <a:p>
            <a:endParaRPr lang="en-US" dirty="0"/>
          </a:p>
          <a:p>
            <a:r>
              <a:rPr lang="en-US" dirty="0"/>
              <a:t>If someone feels they are being harassed, then that is another good sign you need to contact HR.</a:t>
            </a:r>
          </a:p>
          <a:p>
            <a:endParaRPr lang="en-US" dirty="0"/>
          </a:p>
          <a:p>
            <a:r>
              <a:rPr lang="en-US" dirty="0"/>
              <a:t>We will help you assess the situation. In some cases, it is important to suspend the alleged harasser pending an investigation.</a:t>
            </a:r>
          </a:p>
          <a:p>
            <a:endParaRPr lang="en-US" dirty="0"/>
          </a:p>
          <a:p>
            <a:r>
              <a:rPr lang="en-US" dirty="0"/>
              <a:t>It is never appropriate to shift an employee who is complaining to another area or shift. This can be seen as retaliation or an adverse employment action later, even if not now.</a:t>
            </a:r>
          </a:p>
        </p:txBody>
      </p:sp>
      <p:sp>
        <p:nvSpPr>
          <p:cNvPr id="4" name="Slide Number Placeholder 3"/>
          <p:cNvSpPr>
            <a:spLocks noGrp="1"/>
          </p:cNvSpPr>
          <p:nvPr>
            <p:ph type="sldNum" sz="quarter" idx="5"/>
          </p:nvPr>
        </p:nvSpPr>
        <p:spPr/>
        <p:txBody>
          <a:bodyPr/>
          <a:lstStyle/>
          <a:p>
            <a:fld id="{3054D04F-510B-4B20-BE16-E1222B5D2739}" type="slidenum">
              <a:rPr lang="en-US" smtClean="0"/>
              <a:t>18</a:t>
            </a:fld>
            <a:endParaRPr lang="en-US"/>
          </a:p>
        </p:txBody>
      </p:sp>
    </p:spTree>
    <p:extLst>
      <p:ext uri="{BB962C8B-B14F-4D97-AF65-F5344CB8AC3E}">
        <p14:creationId xmlns:p14="http://schemas.microsoft.com/office/powerpoint/2010/main" val="1900908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quiz time.</a:t>
            </a:r>
          </a:p>
          <a:p>
            <a:endParaRPr lang="en-US" dirty="0"/>
          </a:p>
          <a:p>
            <a:pPr marL="114300" lvl="1" indent="0">
              <a:lnSpc>
                <a:spcPct val="100000"/>
              </a:lnSpc>
              <a:spcBef>
                <a:spcPts val="0"/>
              </a:spcBef>
              <a:spcAft>
                <a:spcPts val="600"/>
              </a:spcAft>
              <a:buNone/>
              <a:defRPr/>
            </a:pPr>
            <a:r>
              <a:rPr lang="en-US" sz="1200" b="1" dirty="0">
                <a:solidFill>
                  <a:schemeClr val="tx2">
                    <a:lumMod val="65000"/>
                    <a:lumOff val="35000"/>
                  </a:schemeClr>
                </a:solidFill>
              </a:rPr>
              <a:t>Joan tells Jim he looks nice today.</a:t>
            </a:r>
          </a:p>
          <a:p>
            <a:pPr lvl="1" indent="-571500">
              <a:lnSpc>
                <a:spcPct val="100000"/>
              </a:lnSpc>
              <a:spcBef>
                <a:spcPts val="0"/>
              </a:spcBef>
              <a:spcAft>
                <a:spcPts val="600"/>
              </a:spcAft>
              <a:buFont typeface="Wingdings" panose="05000000000000000000" pitchFamily="2" charset="2"/>
              <a:buChar char="q"/>
              <a:defRPr/>
            </a:pPr>
            <a:r>
              <a:rPr lang="en-US" sz="1200" dirty="0">
                <a:solidFill>
                  <a:srgbClr val="517790"/>
                </a:solidFill>
              </a:rPr>
              <a:t>Tell Joan that Jim may not like that comment.</a:t>
            </a:r>
          </a:p>
          <a:p>
            <a:pPr lvl="1" indent="-571500">
              <a:lnSpc>
                <a:spcPct val="100000"/>
              </a:lnSpc>
              <a:spcBef>
                <a:spcPts val="0"/>
              </a:spcBef>
              <a:spcAft>
                <a:spcPts val="600"/>
              </a:spcAft>
              <a:buFont typeface="Wingdings" panose="05000000000000000000" pitchFamily="2" charset="2"/>
              <a:buChar char="q"/>
              <a:defRPr/>
            </a:pPr>
            <a:r>
              <a:rPr lang="en-US" sz="1200" dirty="0">
                <a:solidFill>
                  <a:srgbClr val="517790"/>
                </a:solidFill>
              </a:rPr>
              <a:t>It was said politely; skip it.</a:t>
            </a:r>
          </a:p>
          <a:p>
            <a:pPr lvl="1" indent="-571500">
              <a:lnSpc>
                <a:spcPct val="100000"/>
              </a:lnSpc>
              <a:spcBef>
                <a:spcPts val="0"/>
              </a:spcBef>
              <a:spcAft>
                <a:spcPts val="600"/>
              </a:spcAft>
              <a:buFont typeface="Wingdings" panose="05000000000000000000" pitchFamily="2" charset="2"/>
              <a:buChar char="q"/>
              <a:defRPr/>
            </a:pPr>
            <a:r>
              <a:rPr lang="en-US" sz="1200" dirty="0">
                <a:solidFill>
                  <a:srgbClr val="517790"/>
                </a:solidFill>
              </a:rPr>
              <a:t>Call HR</a:t>
            </a:r>
          </a:p>
          <a:p>
            <a:endParaRPr lang="en-US" dirty="0"/>
          </a:p>
          <a:p>
            <a:r>
              <a:rPr lang="en-US" dirty="0"/>
              <a:t>So, in this case, unless Joan said it while doing something else or in a tone of voice that made it creepy or sexual, Joan is just being polite.</a:t>
            </a:r>
          </a:p>
          <a:p>
            <a:endParaRPr lang="en-US" dirty="0"/>
          </a:p>
          <a:p>
            <a:r>
              <a:rPr lang="en-US" dirty="0"/>
              <a:t>Any other cases when you would have concerns?</a:t>
            </a:r>
          </a:p>
          <a:p>
            <a:endParaRPr lang="en-US" dirty="0"/>
          </a:p>
          <a:p>
            <a:r>
              <a:rPr lang="en-US" dirty="0"/>
              <a:t>No need to call HR here.</a:t>
            </a:r>
          </a:p>
        </p:txBody>
      </p:sp>
      <p:sp>
        <p:nvSpPr>
          <p:cNvPr id="4" name="Slide Number Placeholder 3"/>
          <p:cNvSpPr>
            <a:spLocks noGrp="1"/>
          </p:cNvSpPr>
          <p:nvPr>
            <p:ph type="sldNum" sz="quarter" idx="5"/>
          </p:nvPr>
        </p:nvSpPr>
        <p:spPr/>
        <p:txBody>
          <a:bodyPr/>
          <a:lstStyle/>
          <a:p>
            <a:fld id="{3054D04F-510B-4B20-BE16-E1222B5D2739}" type="slidenum">
              <a:rPr lang="en-US" smtClean="0"/>
              <a:t>19</a:t>
            </a:fld>
            <a:endParaRPr lang="en-US"/>
          </a:p>
        </p:txBody>
      </p:sp>
    </p:spTree>
    <p:extLst>
      <p:ext uri="{BB962C8B-B14F-4D97-AF65-F5344CB8AC3E}">
        <p14:creationId xmlns:p14="http://schemas.microsoft.com/office/powerpoint/2010/main" val="3864019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lvl="1" indent="0">
              <a:lnSpc>
                <a:spcPct val="100000"/>
              </a:lnSpc>
              <a:spcBef>
                <a:spcPts val="0"/>
              </a:spcBef>
              <a:spcAft>
                <a:spcPts val="600"/>
              </a:spcAft>
              <a:buNone/>
              <a:defRPr/>
            </a:pPr>
            <a:r>
              <a:rPr lang="en-US" b="1" dirty="0"/>
              <a:t>What about </a:t>
            </a:r>
            <a:r>
              <a:rPr lang="en-US" sz="1200" b="1" dirty="0">
                <a:solidFill>
                  <a:schemeClr val="tx2">
                    <a:lumMod val="65000"/>
                    <a:lumOff val="35000"/>
                  </a:schemeClr>
                </a:solidFill>
              </a:rPr>
              <a:t>Maria’s co-workers who say “go home to Mexico” – none of them get along, but it is back and forth all day. Maria just rolls her eyes and says something rude back.</a:t>
            </a:r>
            <a:endParaRPr lang="en-US" sz="1200" dirty="0">
              <a:solidFill>
                <a:srgbClr val="517790"/>
              </a:solidFill>
            </a:endParaRPr>
          </a:p>
          <a:p>
            <a:pPr lvl="1" indent="-571500">
              <a:lnSpc>
                <a:spcPct val="100000"/>
              </a:lnSpc>
              <a:spcBef>
                <a:spcPts val="0"/>
              </a:spcBef>
              <a:spcAft>
                <a:spcPts val="600"/>
              </a:spcAft>
              <a:buFont typeface="Wingdings" panose="05000000000000000000" pitchFamily="2" charset="2"/>
              <a:buChar char="q"/>
              <a:defRPr/>
            </a:pPr>
            <a:r>
              <a:rPr lang="en-US" sz="1200" dirty="0">
                <a:solidFill>
                  <a:srgbClr val="517790"/>
                </a:solidFill>
              </a:rPr>
              <a:t>Maria is rolling her eyes – all OK here.</a:t>
            </a:r>
          </a:p>
          <a:p>
            <a:pPr lvl="1" indent="-571500">
              <a:lnSpc>
                <a:spcPct val="100000"/>
              </a:lnSpc>
              <a:spcBef>
                <a:spcPts val="0"/>
              </a:spcBef>
              <a:spcAft>
                <a:spcPts val="600"/>
              </a:spcAft>
              <a:buFont typeface="Wingdings" panose="05000000000000000000" pitchFamily="2" charset="2"/>
              <a:buChar char="q"/>
              <a:defRPr/>
            </a:pPr>
            <a:r>
              <a:rPr lang="en-US" sz="1200" dirty="0">
                <a:solidFill>
                  <a:srgbClr val="517790"/>
                </a:solidFill>
              </a:rPr>
              <a:t>Written, final warning for co-workers.</a:t>
            </a:r>
          </a:p>
          <a:p>
            <a:pPr lvl="1" indent="-571500">
              <a:lnSpc>
                <a:spcPct val="100000"/>
              </a:lnSpc>
              <a:spcBef>
                <a:spcPts val="0"/>
              </a:spcBef>
              <a:spcAft>
                <a:spcPts val="600"/>
              </a:spcAft>
              <a:buFont typeface="Wingdings" panose="05000000000000000000" pitchFamily="2" charset="2"/>
              <a:buChar char="q"/>
              <a:defRPr/>
            </a:pPr>
            <a:r>
              <a:rPr lang="en-US" sz="1200" dirty="0">
                <a:solidFill>
                  <a:srgbClr val="517790"/>
                </a:solidFill>
              </a:rPr>
              <a:t>Call HR</a:t>
            </a:r>
          </a:p>
          <a:p>
            <a:endParaRPr lang="en-US" dirty="0"/>
          </a:p>
          <a:p>
            <a:r>
              <a:rPr lang="en-US" dirty="0"/>
              <a:t>In this case, you should call HR – This is obviously language which is unwanted and is based on National Origin. It needs to stop. Best to get HR involved, although number 2 – a final written warning – might be appropriate in some cases.</a:t>
            </a:r>
          </a:p>
        </p:txBody>
      </p:sp>
      <p:sp>
        <p:nvSpPr>
          <p:cNvPr id="4" name="Slide Number Placeholder 3"/>
          <p:cNvSpPr>
            <a:spLocks noGrp="1"/>
          </p:cNvSpPr>
          <p:nvPr>
            <p:ph type="sldNum" sz="quarter" idx="5"/>
          </p:nvPr>
        </p:nvSpPr>
        <p:spPr/>
        <p:txBody>
          <a:bodyPr/>
          <a:lstStyle/>
          <a:p>
            <a:fld id="{3054D04F-510B-4B20-BE16-E1222B5D2739}" type="slidenum">
              <a:rPr lang="en-US" smtClean="0"/>
              <a:t>20</a:t>
            </a:fld>
            <a:endParaRPr lang="en-US"/>
          </a:p>
        </p:txBody>
      </p:sp>
    </p:spTree>
    <p:extLst>
      <p:ext uri="{BB962C8B-B14F-4D97-AF65-F5344CB8AC3E}">
        <p14:creationId xmlns:p14="http://schemas.microsoft.com/office/powerpoint/2010/main" val="3434958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agenda today as we talk about harassment.</a:t>
            </a:r>
          </a:p>
          <a:p>
            <a:endParaRPr lang="en-US" dirty="0"/>
          </a:p>
          <a:p>
            <a:r>
              <a:rPr lang="en-US" dirty="0"/>
              <a:t>We’re going to first talk about all of the classes protected by law, and really get clear on what harassment and retaliation are.</a:t>
            </a:r>
          </a:p>
          <a:p>
            <a:endParaRPr lang="en-US" dirty="0"/>
          </a:p>
          <a:p>
            <a:r>
              <a:rPr lang="en-US" dirty="0"/>
              <a:t>This will lead us into a discussion of how certain actions can be perceived as harassment.</a:t>
            </a:r>
            <a:endParaRPr lang="en-US" dirty="0">
              <a:cs typeface="Calibri"/>
            </a:endParaRPr>
          </a:p>
          <a:p>
            <a:endParaRPr lang="en-US" dirty="0"/>
          </a:p>
          <a:p>
            <a:r>
              <a:rPr lang="en-US" dirty="0"/>
              <a:t>And lastly, we will discuss what you as a supervisor can do to make sure you have a workplace free of harassment.</a:t>
            </a:r>
            <a:endParaRPr lang="en-US" dirty="0">
              <a:cs typeface="Calibri"/>
            </a:endParaRPr>
          </a:p>
        </p:txBody>
      </p:sp>
      <p:sp>
        <p:nvSpPr>
          <p:cNvPr id="4" name="Slide Number Placeholder 3"/>
          <p:cNvSpPr>
            <a:spLocks noGrp="1"/>
          </p:cNvSpPr>
          <p:nvPr>
            <p:ph type="sldNum" sz="quarter" idx="5"/>
          </p:nvPr>
        </p:nvSpPr>
        <p:spPr/>
        <p:txBody>
          <a:bodyPr/>
          <a:lstStyle/>
          <a:p>
            <a:fld id="{3054D04F-510B-4B20-BE16-E1222B5D2739}" type="slidenum">
              <a:rPr lang="en-US" smtClean="0"/>
              <a:t>3</a:t>
            </a:fld>
            <a:endParaRPr lang="en-US"/>
          </a:p>
        </p:txBody>
      </p:sp>
    </p:spTree>
    <p:extLst>
      <p:ext uri="{BB962C8B-B14F-4D97-AF65-F5344CB8AC3E}">
        <p14:creationId xmlns:p14="http://schemas.microsoft.com/office/powerpoint/2010/main" val="1640221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lvl="1" indent="0">
              <a:lnSpc>
                <a:spcPct val="100000"/>
              </a:lnSpc>
              <a:spcBef>
                <a:spcPts val="0"/>
              </a:spcBef>
              <a:spcAft>
                <a:spcPts val="600"/>
              </a:spcAft>
              <a:buNone/>
              <a:defRPr/>
            </a:pPr>
            <a:r>
              <a:rPr lang="en-US" sz="1200" b="1" dirty="0">
                <a:solidFill>
                  <a:schemeClr val="tx2">
                    <a:lumMod val="65000"/>
                    <a:lumOff val="35000"/>
                  </a:schemeClr>
                </a:solidFill>
              </a:rPr>
              <a:t>Muhammed is in a wheelchair. His co-worker tells him he can’t handle inventory work – she’ll do it.</a:t>
            </a:r>
          </a:p>
          <a:p>
            <a:pPr lvl="1" indent="-571500">
              <a:lnSpc>
                <a:spcPct val="100000"/>
              </a:lnSpc>
              <a:spcBef>
                <a:spcPts val="0"/>
              </a:spcBef>
              <a:spcAft>
                <a:spcPts val="600"/>
              </a:spcAft>
              <a:buFont typeface="Wingdings" panose="05000000000000000000" pitchFamily="2" charset="2"/>
              <a:buChar char="q"/>
              <a:defRPr/>
            </a:pPr>
            <a:r>
              <a:rPr lang="en-US" sz="1200" dirty="0">
                <a:solidFill>
                  <a:srgbClr val="517790"/>
                </a:solidFill>
              </a:rPr>
              <a:t>Thank the co-worker for being helpful.</a:t>
            </a:r>
          </a:p>
          <a:p>
            <a:pPr lvl="1" indent="-571500">
              <a:lnSpc>
                <a:spcPct val="100000"/>
              </a:lnSpc>
              <a:spcBef>
                <a:spcPts val="0"/>
              </a:spcBef>
              <a:spcAft>
                <a:spcPts val="600"/>
              </a:spcAft>
              <a:buFont typeface="Wingdings" panose="05000000000000000000" pitchFamily="2" charset="2"/>
              <a:buChar char="q"/>
              <a:defRPr/>
            </a:pPr>
            <a:r>
              <a:rPr lang="en-US" sz="1200" dirty="0">
                <a:solidFill>
                  <a:srgbClr val="517790"/>
                </a:solidFill>
              </a:rPr>
              <a:t>Discuss “assumptions” co-worker is making.</a:t>
            </a:r>
          </a:p>
          <a:p>
            <a:pPr lvl="1" indent="-571500">
              <a:lnSpc>
                <a:spcPct val="100000"/>
              </a:lnSpc>
              <a:spcBef>
                <a:spcPts val="0"/>
              </a:spcBef>
              <a:spcAft>
                <a:spcPts val="600"/>
              </a:spcAft>
              <a:buFont typeface="Wingdings" panose="05000000000000000000" pitchFamily="2" charset="2"/>
              <a:buChar char="q"/>
              <a:defRPr/>
            </a:pPr>
            <a:r>
              <a:rPr lang="en-US" sz="1200" dirty="0">
                <a:solidFill>
                  <a:srgbClr val="517790"/>
                </a:solidFill>
              </a:rPr>
              <a:t>Call HR</a:t>
            </a:r>
          </a:p>
          <a:p>
            <a:pPr marL="0" lvl="1" indent="0">
              <a:lnSpc>
                <a:spcPct val="100000"/>
              </a:lnSpc>
              <a:spcBef>
                <a:spcPts val="0"/>
              </a:spcBef>
              <a:spcAft>
                <a:spcPts val="600"/>
              </a:spcAft>
              <a:buFont typeface="Wingdings" panose="05000000000000000000" pitchFamily="2" charset="2"/>
              <a:buNone/>
              <a:defRPr/>
            </a:pPr>
            <a:endParaRPr lang="en-US" sz="1200" dirty="0">
              <a:solidFill>
                <a:srgbClr val="517790"/>
              </a:solidFill>
            </a:endParaRPr>
          </a:p>
          <a:p>
            <a:pPr marL="0" lvl="1" indent="0">
              <a:lnSpc>
                <a:spcPct val="100000"/>
              </a:lnSpc>
              <a:spcBef>
                <a:spcPts val="0"/>
              </a:spcBef>
              <a:spcAft>
                <a:spcPts val="600"/>
              </a:spcAft>
              <a:buFont typeface="Wingdings" panose="05000000000000000000" pitchFamily="2" charset="2"/>
              <a:buNone/>
              <a:defRPr/>
            </a:pPr>
            <a:r>
              <a:rPr lang="en-US" sz="1200" dirty="0">
                <a:solidFill>
                  <a:srgbClr val="517790"/>
                </a:solidFill>
              </a:rPr>
              <a:t>So, the co-worker is making an assumption about Muhammed in this case. You don’t need to call HR if she is just trying to help, but it is important to educate the co-worker. First, though, you might want to talk to Muhammed. Maybe Muhammed told his co-worker that he can’t do the inventory work himself. Otherwise, unless Muhammed obviously needs help or asks for it, he would probably prefer to be treated as though he was just as competent as the rest of the team.</a:t>
            </a:r>
          </a:p>
        </p:txBody>
      </p:sp>
      <p:sp>
        <p:nvSpPr>
          <p:cNvPr id="4" name="Slide Number Placeholder 3"/>
          <p:cNvSpPr>
            <a:spLocks noGrp="1"/>
          </p:cNvSpPr>
          <p:nvPr>
            <p:ph type="sldNum" sz="quarter" idx="5"/>
          </p:nvPr>
        </p:nvSpPr>
        <p:spPr/>
        <p:txBody>
          <a:bodyPr/>
          <a:lstStyle/>
          <a:p>
            <a:fld id="{3054D04F-510B-4B20-BE16-E1222B5D2739}" type="slidenum">
              <a:rPr lang="en-US" smtClean="0"/>
              <a:t>21</a:t>
            </a:fld>
            <a:endParaRPr lang="en-US"/>
          </a:p>
        </p:txBody>
      </p:sp>
    </p:spTree>
    <p:extLst>
      <p:ext uri="{BB962C8B-B14F-4D97-AF65-F5344CB8AC3E}">
        <p14:creationId xmlns:p14="http://schemas.microsoft.com/office/powerpoint/2010/main" val="1170746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54D04F-510B-4B20-BE16-E1222B5D2739}" type="slidenum">
              <a:rPr lang="en-US" smtClean="0"/>
              <a:t>22</a:t>
            </a:fld>
            <a:endParaRPr lang="en-US"/>
          </a:p>
        </p:txBody>
      </p:sp>
    </p:spTree>
    <p:extLst>
      <p:ext uri="{BB962C8B-B14F-4D97-AF65-F5344CB8AC3E}">
        <p14:creationId xmlns:p14="http://schemas.microsoft.com/office/powerpoint/2010/main" val="2051424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which classifications are protected from harassment?</a:t>
            </a:r>
          </a:p>
          <a:p>
            <a:endParaRPr lang="en-US" dirty="0"/>
          </a:p>
          <a:p>
            <a:r>
              <a:rPr lang="en-US" dirty="0"/>
              <a:t>Well, the list varies. So this list and the one on the next slide are not all inclusive of some of the areas protected by law from discrimination. These laws may be added to on a state by state or even city by city basis.</a:t>
            </a:r>
          </a:p>
          <a:p>
            <a:endParaRPr lang="en-US" dirty="0"/>
          </a:p>
          <a:p>
            <a:r>
              <a:rPr lang="en-US" dirty="0"/>
              <a:t>For example, NC protects employees from discrimination in lawful use of legal products outside the workplace. NC’s law covers smoking for example. You cannot take adverse action against someone for their legal us of tobacco outside of work; however you can enforce no tobacco policies at work.</a:t>
            </a:r>
          </a:p>
          <a:p>
            <a:endParaRPr lang="en-US" dirty="0"/>
          </a:p>
          <a:p>
            <a:r>
              <a:rPr lang="en-US" dirty="0"/>
              <a:t>Do any of these protected classes surprise or confuse you?</a:t>
            </a:r>
          </a:p>
          <a:p>
            <a:endParaRPr lang="en-US" dirty="0"/>
          </a:p>
          <a:p>
            <a:pPr marL="620713" indent="-620713">
              <a:defRPr/>
            </a:pPr>
            <a:r>
              <a:rPr lang="en-US" altLang="en-US" sz="1200" dirty="0">
                <a:solidFill>
                  <a:srgbClr val="517790"/>
                </a:solidFill>
              </a:rPr>
              <a:t>And how can harassment happen in these areas? We hear about sexual harassment, but what is national origin harassment or citizenship harassment?</a:t>
            </a:r>
          </a:p>
          <a:p>
            <a:pPr marL="620713" indent="-620713">
              <a:defRPr/>
            </a:pPr>
            <a:endParaRPr lang="en-US" altLang="en-US" sz="1200" dirty="0">
              <a:solidFill>
                <a:srgbClr val="517790"/>
              </a:solidFill>
            </a:endParaRPr>
          </a:p>
          <a:p>
            <a:pPr marL="620713" indent="-620713">
              <a:defRPr/>
            </a:pPr>
            <a:r>
              <a:rPr lang="en-US" altLang="en-US" sz="1200" dirty="0">
                <a:solidFill>
                  <a:srgbClr val="517790"/>
                </a:solidFill>
              </a:rPr>
              <a:t>Discuss – You may hear things like “white people aren’t protected” or “why do people here illegally get more protections than us?” and here are some thoughts to bring up as needed, as well as questions to get the conversation rolling:</a:t>
            </a:r>
          </a:p>
          <a:p>
            <a:pPr marL="620713" indent="-620713">
              <a:defRPr/>
            </a:pPr>
            <a:endParaRPr lang="en-US" altLang="en-US" sz="1200" dirty="0">
              <a:solidFill>
                <a:srgbClr val="517790"/>
              </a:solidFill>
            </a:endParaRPr>
          </a:p>
          <a:p>
            <a:pPr marL="620713" indent="-620713">
              <a:buFont typeface="Arial" panose="020B0604020202020204" pitchFamily="34" charset="0"/>
              <a:buChar char="•"/>
              <a:defRPr/>
            </a:pPr>
            <a:r>
              <a:rPr lang="en-US" altLang="en-US" sz="1200" dirty="0">
                <a:solidFill>
                  <a:srgbClr val="517790"/>
                </a:solidFill>
              </a:rPr>
              <a:t>Are white people protected? </a:t>
            </a:r>
          </a:p>
          <a:p>
            <a:pPr marL="0" lvl="0" indent="0">
              <a:buFont typeface="Arial" panose="020B0604020202020204" pitchFamily="34" charset="0"/>
              <a:buNone/>
              <a:defRPr/>
            </a:pPr>
            <a:r>
              <a:rPr lang="en-US" altLang="en-US" sz="1200" dirty="0">
                <a:solidFill>
                  <a:srgbClr val="517790"/>
                </a:solidFill>
              </a:rPr>
              <a:t>Imagine a work environment where the workforce was mainly non-white, and the white people were treated differently because of their race or color. People made jokes about how they didn’t work hard and how they were entitled. The supervisors tended to put the white people together in the lowest paid department.</a:t>
            </a:r>
          </a:p>
          <a:p>
            <a:pPr marL="0" lvl="0" indent="0">
              <a:buFont typeface="Arial" panose="020B0604020202020204" pitchFamily="34" charset="0"/>
              <a:buNone/>
              <a:defRPr/>
            </a:pPr>
            <a:r>
              <a:rPr lang="en-US" altLang="en-US" sz="1200" dirty="0">
                <a:solidFill>
                  <a:srgbClr val="517790"/>
                </a:solidFill>
              </a:rPr>
              <a:t>So, yes – while you normally hear about discrimination against other races, since whites are in the majority in many companies and often it is the minorities that are harassed, these laws are meant to protect everyone.</a:t>
            </a:r>
          </a:p>
          <a:p>
            <a:pPr marL="171450" lvl="0" indent="-171450">
              <a:buFont typeface="Arial" panose="020B0604020202020204" pitchFamily="34" charset="0"/>
              <a:buChar char="•"/>
              <a:defRPr/>
            </a:pPr>
            <a:r>
              <a:rPr lang="en-US" altLang="en-US" sz="1200" dirty="0">
                <a:solidFill>
                  <a:srgbClr val="517790"/>
                </a:solidFill>
              </a:rPr>
              <a:t>What about men?</a:t>
            </a:r>
          </a:p>
          <a:p>
            <a:pPr marL="0" lvl="0" indent="0">
              <a:buFont typeface="Arial" panose="020B0604020202020204" pitchFamily="34" charset="0"/>
              <a:buNone/>
              <a:defRPr/>
            </a:pPr>
            <a:r>
              <a:rPr lang="en-US" altLang="en-US" sz="1200" dirty="0">
                <a:solidFill>
                  <a:srgbClr val="517790"/>
                </a:solidFill>
              </a:rPr>
              <a:t>Yes – Gender is a broad classification. If you are harassing someone because they don’t conform to your ideas of how a female or male should behave, it is a problem. As an example, if you were to give a baby shower to every new mom, but tell new dads that they need to get back to work, you are telling the dad that they are expected to put work first, while mothers are expected to put their kids first. In fact, there have been lawsuits over maternity leave policies by new dads which have been successful.</a:t>
            </a:r>
          </a:p>
          <a:p>
            <a:pPr marL="171450" lvl="0" indent="-171450">
              <a:buFont typeface="Arial" panose="020B0604020202020204" pitchFamily="34" charset="0"/>
              <a:buChar char="•"/>
              <a:defRPr/>
            </a:pPr>
            <a:r>
              <a:rPr lang="en-US" altLang="en-US" sz="1200" dirty="0">
                <a:solidFill>
                  <a:srgbClr val="517790"/>
                </a:solidFill>
              </a:rPr>
              <a:t>If someone is not legal to work in the US, is it OK to harass them or discriminate against them?</a:t>
            </a:r>
          </a:p>
          <a:p>
            <a:pPr marL="0" lvl="0" indent="0">
              <a:buFont typeface="Arial" panose="020B0604020202020204" pitchFamily="34" charset="0"/>
              <a:buNone/>
              <a:defRPr/>
            </a:pPr>
            <a:r>
              <a:rPr lang="en-US" altLang="en-US" sz="1200" dirty="0">
                <a:solidFill>
                  <a:srgbClr val="517790"/>
                </a:solidFill>
              </a:rPr>
              <a:t>NO. If you were to discover someone was not legal to work in the US, we would certainly need to verify that and not have them employed because we are not allowed to have them working for us, but you cannot harass them. In addition, many workers are not US citizens but are legal to work in the US, and their citizenship status should not be a cause for harassment or discrimination.</a:t>
            </a:r>
          </a:p>
          <a:p>
            <a:pPr marL="171450" lvl="0" indent="-171450">
              <a:buFont typeface="Arial" panose="020B0604020202020204" pitchFamily="34" charset="0"/>
              <a:buChar char="•"/>
              <a:defRPr/>
            </a:pPr>
            <a:endParaRPr lang="en-US" altLang="en-US" sz="1200" dirty="0">
              <a:solidFill>
                <a:srgbClr val="51779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dirty="0">
              <a:solidFill>
                <a:srgbClr val="517790"/>
              </a:solidFill>
            </a:endParaRPr>
          </a:p>
          <a:p>
            <a:pPr marL="620713" indent="-620713">
              <a:defRPr/>
            </a:pPr>
            <a:endParaRPr lang="en-US" altLang="en-US" sz="1200" dirty="0">
              <a:solidFill>
                <a:srgbClr val="517790"/>
              </a:solidFill>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054D04F-510B-4B20-BE16-E1222B5D2739}" type="slidenum">
              <a:rPr lang="en-US" smtClean="0"/>
              <a:t>4</a:t>
            </a:fld>
            <a:endParaRPr lang="en-US"/>
          </a:p>
        </p:txBody>
      </p:sp>
    </p:spTree>
    <p:extLst>
      <p:ext uri="{BB962C8B-B14F-4D97-AF65-F5344CB8AC3E}">
        <p14:creationId xmlns:p14="http://schemas.microsoft.com/office/powerpoint/2010/main" val="2947370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Employees who are 40 or over are a protected class. This is one of those occasions  where truly certain people are not protected. So, younger workers legally are less protected, which obviously does not mean we should harass or discriminate against them.</a:t>
            </a:r>
          </a:p>
          <a:p>
            <a:endParaRPr lang="en-US" dirty="0"/>
          </a:p>
          <a:p>
            <a:r>
              <a:rPr lang="en-US" dirty="0"/>
              <a:t>In fact, for every young person who calls older workers “boomers”, there is an older worker who patronizes younger workers by treating them as though they are not knowledgeable or worth listening to. Both of those actions are demeaning to the other side. However, the “boomer” comment is one that could be seen as potentially harassing to an older worker.</a:t>
            </a:r>
          </a:p>
          <a:p>
            <a:endParaRPr lang="en-US" dirty="0"/>
          </a:p>
          <a:p>
            <a:r>
              <a:rPr lang="en-US" dirty="0"/>
              <a:t>Individuals with disabilities are another protected class, whether their disabilities are mental or physical. Some disabilities are obvious; others less so. When you joke with someone for their manner of talking, thinking or reacting, or maybe for their need to take a break more frequently, consider that some of these things may be due to a disabling condition. It is always best to be sensitive and show respect for differences, versus pointing people out for them. This type of action can make people feel different in a bad way.</a:t>
            </a:r>
          </a:p>
          <a:p>
            <a:endParaRPr lang="en-US" dirty="0"/>
          </a:p>
          <a:p>
            <a:r>
              <a:rPr lang="en-US" dirty="0"/>
              <a:t>Veteran’s status, Union membership are other protected classes. Some employers choose to hire veterans intentionally; other employers may feel that being a veteran means that someone is going to behave differently than the average worker and it could cause them to discriminate.</a:t>
            </a:r>
          </a:p>
          <a:p>
            <a:endParaRPr lang="en-US" dirty="0"/>
          </a:p>
          <a:p>
            <a:r>
              <a:rPr lang="en-US" dirty="0"/>
              <a:t>Genetic information is another protected class. Often this can go hand in hand with a disabling condition, but not all of the time.</a:t>
            </a:r>
          </a:p>
          <a:p>
            <a:endParaRPr lang="en-US" dirty="0"/>
          </a:p>
          <a:p>
            <a:r>
              <a:rPr lang="en-US" dirty="0"/>
              <a:t>Finally, there are other protected activities which are legally protected from retaliation even though they may not be a protected class from a civil rights standpoint. For example, FMLA leave, reporting a safety issue or requesting workers comp are all protected actions.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054D04F-510B-4B20-BE16-E1222B5D2739}" type="slidenum">
              <a:rPr lang="en-US" smtClean="0"/>
              <a:t>5</a:t>
            </a:fld>
            <a:endParaRPr lang="en-US"/>
          </a:p>
        </p:txBody>
      </p:sp>
    </p:spTree>
    <p:extLst>
      <p:ext uri="{BB962C8B-B14F-4D97-AF65-F5344CB8AC3E}">
        <p14:creationId xmlns:p14="http://schemas.microsoft.com/office/powerpoint/2010/main" val="3592221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Harassment is pervasive in some work environments. We have probably all worked in them. Maybe some of us have had a good time in those work environments because the behaviors did not impact us, or they didn’t seem to bother anyone.</a:t>
            </a:r>
          </a:p>
          <a:p>
            <a:endParaRPr lang="en-US" dirty="0"/>
          </a:p>
          <a:p>
            <a:r>
              <a:rPr lang="en-US" dirty="0"/>
              <a:t>As a manager, think about your department. What types of employee behaviors are displayed. Do you hear comments about customers after they walk out the door? Do you hear giggling from employees when a fellow worker brings up a personal situation?</a:t>
            </a:r>
          </a:p>
          <a:p>
            <a:endParaRPr lang="en-US" dirty="0"/>
          </a:p>
          <a:p>
            <a:r>
              <a:rPr lang="en-US" dirty="0"/>
              <a:t>How do you address these situations? If you assume that because nobody complains, everything is fine, you are permitting behavior. </a:t>
            </a:r>
          </a:p>
          <a:p>
            <a:endParaRPr lang="en-US" dirty="0"/>
          </a:p>
          <a:p>
            <a:r>
              <a:rPr lang="en-US" dirty="0"/>
              <a:t>By addressing behavior immediately and at the right level, in the right way, you are preventing your environment from snowballing into one which allows much worse and more pervasive behavior.</a:t>
            </a:r>
          </a:p>
          <a:p>
            <a:endParaRPr lang="en-US" dirty="0"/>
          </a:p>
          <a:p>
            <a:r>
              <a:rPr lang="en-US" dirty="0"/>
              <a:t>Let’s talk about the different types of harassment that can happen.</a:t>
            </a:r>
          </a:p>
        </p:txBody>
      </p:sp>
      <p:sp>
        <p:nvSpPr>
          <p:cNvPr id="4" name="Slide Number Placeholder 3"/>
          <p:cNvSpPr>
            <a:spLocks noGrp="1"/>
          </p:cNvSpPr>
          <p:nvPr>
            <p:ph type="sldNum" sz="quarter" idx="5"/>
          </p:nvPr>
        </p:nvSpPr>
        <p:spPr/>
        <p:txBody>
          <a:bodyPr/>
          <a:lstStyle/>
          <a:p>
            <a:fld id="{3054D04F-510B-4B20-BE16-E1222B5D2739}" type="slidenum">
              <a:rPr lang="en-US" smtClean="0"/>
              <a:t>6</a:t>
            </a:fld>
            <a:endParaRPr lang="en-US"/>
          </a:p>
        </p:txBody>
      </p:sp>
    </p:spTree>
    <p:extLst>
      <p:ext uri="{BB962C8B-B14F-4D97-AF65-F5344CB8AC3E}">
        <p14:creationId xmlns:p14="http://schemas.microsoft.com/office/powerpoint/2010/main" val="1340033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type of illegal harassment is a hostile work environment?</a:t>
            </a:r>
          </a:p>
          <a:p>
            <a:endParaRPr lang="en-US" dirty="0"/>
          </a:p>
          <a:p>
            <a:pPr algn="l"/>
            <a:r>
              <a:rPr lang="en-US" b="0" i="0" dirty="0">
                <a:solidFill>
                  <a:srgbClr val="212121"/>
                </a:solidFill>
                <a:effectLst/>
                <a:latin typeface="Source Sans Pro Web"/>
              </a:rPr>
              <a:t>A hostile work environment happens when</a:t>
            </a:r>
          </a:p>
          <a:p>
            <a:pPr algn="l"/>
            <a:endParaRPr lang="en-US" b="0" i="0" dirty="0">
              <a:solidFill>
                <a:srgbClr val="212121"/>
              </a:solidFill>
              <a:effectLst/>
              <a:latin typeface="Source Sans Pro Web"/>
            </a:endParaRPr>
          </a:p>
          <a:p>
            <a:pPr algn="l"/>
            <a:r>
              <a:rPr lang="en-US" b="0" i="0" dirty="0">
                <a:solidFill>
                  <a:srgbClr val="212121"/>
                </a:solidFill>
                <a:effectLst/>
                <a:latin typeface="Source Sans Pro Web"/>
              </a:rPr>
              <a:t>Harassing conduct is unwelcome </a:t>
            </a:r>
            <a:r>
              <a:rPr lang="en-US" b="1" i="0" dirty="0">
                <a:solidFill>
                  <a:srgbClr val="212121"/>
                </a:solidFill>
                <a:effectLst/>
                <a:latin typeface="Source Sans Pro Web"/>
              </a:rPr>
              <a:t>and</a:t>
            </a:r>
            <a:r>
              <a:rPr lang="en-US" b="0" i="0" dirty="0">
                <a:solidFill>
                  <a:srgbClr val="212121"/>
                </a:solidFill>
                <a:effectLst/>
                <a:latin typeface="Source Sans Pro Web"/>
              </a:rPr>
              <a:t> based on the victim’s protected status.</a:t>
            </a:r>
          </a:p>
          <a:p>
            <a:pPr algn="l"/>
            <a:r>
              <a:rPr lang="en-US" b="0" i="0" dirty="0">
                <a:solidFill>
                  <a:srgbClr val="212121"/>
                </a:solidFill>
                <a:effectLst/>
                <a:latin typeface="Source Sans Pro Web"/>
              </a:rPr>
              <a:t>Second, the conduct must be:</a:t>
            </a:r>
          </a:p>
          <a:p>
            <a:pPr algn="l">
              <a:buFont typeface="+mj-lt"/>
              <a:buAutoNum type="arabicPeriod"/>
            </a:pPr>
            <a:r>
              <a:rPr lang="en-US" b="0" i="0" dirty="0">
                <a:solidFill>
                  <a:srgbClr val="212121"/>
                </a:solidFill>
                <a:effectLst/>
                <a:latin typeface="Source Sans Pro Web"/>
              </a:rPr>
              <a:t>subjectively abusive to the person affected; and</a:t>
            </a:r>
          </a:p>
          <a:p>
            <a:pPr algn="l">
              <a:buFont typeface="+mj-lt"/>
              <a:buAutoNum type="arabicPeriod"/>
            </a:pPr>
            <a:r>
              <a:rPr lang="en-US" b="0" i="0" dirty="0">
                <a:solidFill>
                  <a:srgbClr val="212121"/>
                </a:solidFill>
                <a:effectLst/>
                <a:latin typeface="Source Sans Pro Web"/>
              </a:rPr>
              <a:t>objectively </a:t>
            </a:r>
            <a:r>
              <a:rPr lang="en-US" b="0" i="1" dirty="0">
                <a:solidFill>
                  <a:srgbClr val="212121"/>
                </a:solidFill>
                <a:effectLst/>
                <a:latin typeface="Source Sans Pro Web"/>
              </a:rPr>
              <a:t>severe and pervasive</a:t>
            </a:r>
            <a:r>
              <a:rPr lang="en-US" b="0" i="0" dirty="0">
                <a:solidFill>
                  <a:srgbClr val="212121"/>
                </a:solidFill>
                <a:effectLst/>
                <a:latin typeface="Source Sans Pro Web"/>
              </a:rPr>
              <a:t> enough to create a work environment that a </a:t>
            </a:r>
            <a:r>
              <a:rPr lang="en-US" b="0" i="1" dirty="0">
                <a:solidFill>
                  <a:srgbClr val="212121"/>
                </a:solidFill>
                <a:effectLst/>
                <a:latin typeface="Source Sans Pro Web"/>
              </a:rPr>
              <a:t>reasonable person </a:t>
            </a:r>
            <a:r>
              <a:rPr lang="en-US" b="0" i="0" dirty="0">
                <a:solidFill>
                  <a:srgbClr val="212121"/>
                </a:solidFill>
                <a:effectLst/>
                <a:latin typeface="Source Sans Pro Web"/>
              </a:rPr>
              <a:t>would find hostile or abusive.</a:t>
            </a:r>
          </a:p>
          <a:p>
            <a:pPr algn="l"/>
            <a:endParaRPr lang="en-US" b="0" i="0" dirty="0">
              <a:solidFill>
                <a:srgbClr val="212121"/>
              </a:solidFill>
              <a:effectLst/>
              <a:latin typeface="Source Sans Pro Web"/>
            </a:endParaRPr>
          </a:p>
          <a:p>
            <a:pPr algn="l"/>
            <a:r>
              <a:rPr lang="en-US" b="0" i="0" dirty="0">
                <a:solidFill>
                  <a:srgbClr val="212121"/>
                </a:solidFill>
                <a:effectLst/>
                <a:latin typeface="Source Sans Pro Web"/>
              </a:rPr>
              <a:t>How severe or pervasive the conduct is depends on many factors including</a:t>
            </a:r>
          </a:p>
          <a:p>
            <a:pPr algn="l">
              <a:buFont typeface="+mj-lt"/>
              <a:buAutoNum type="arabicPeriod"/>
            </a:pPr>
            <a:r>
              <a:rPr lang="en-US" b="0" i="0" dirty="0">
                <a:solidFill>
                  <a:srgbClr val="212121"/>
                </a:solidFill>
                <a:effectLst/>
                <a:latin typeface="Source Sans Pro Web"/>
              </a:rPr>
              <a:t>the frequency of the unwelcome discriminatory conduct;</a:t>
            </a:r>
          </a:p>
          <a:p>
            <a:pPr algn="l">
              <a:buFont typeface="+mj-lt"/>
              <a:buAutoNum type="arabicPeriod"/>
            </a:pPr>
            <a:r>
              <a:rPr lang="en-US" b="0" i="0" dirty="0">
                <a:solidFill>
                  <a:srgbClr val="212121"/>
                </a:solidFill>
                <a:effectLst/>
                <a:latin typeface="Source Sans Pro Web"/>
              </a:rPr>
              <a:t>the severity of the conduct;</a:t>
            </a:r>
          </a:p>
          <a:p>
            <a:pPr algn="l">
              <a:buFont typeface="+mj-lt"/>
              <a:buAutoNum type="arabicPeriod"/>
            </a:pPr>
            <a:r>
              <a:rPr lang="en-US" b="0" i="0" dirty="0">
                <a:solidFill>
                  <a:srgbClr val="212121"/>
                </a:solidFill>
                <a:effectLst/>
                <a:latin typeface="Source Sans Pro Web"/>
              </a:rPr>
              <a:t>whether the conduct was physically threatening or humiliating, or a just speech</a:t>
            </a:r>
          </a:p>
          <a:p>
            <a:pPr algn="l">
              <a:buFont typeface="+mj-lt"/>
              <a:buAutoNum type="arabicPeriod"/>
            </a:pPr>
            <a:r>
              <a:rPr lang="en-US" b="0" i="0" dirty="0">
                <a:solidFill>
                  <a:srgbClr val="212121"/>
                </a:solidFill>
                <a:effectLst/>
                <a:latin typeface="Source Sans Pro Web"/>
              </a:rPr>
              <a:t>whether the conduct unreasonably interfered with work performance;</a:t>
            </a:r>
          </a:p>
          <a:p>
            <a:pPr algn="l">
              <a:buFont typeface="+mj-lt"/>
              <a:buAutoNum type="arabicPeriod"/>
            </a:pPr>
            <a:r>
              <a:rPr lang="en-US" b="0" i="0" dirty="0">
                <a:solidFill>
                  <a:srgbClr val="212121"/>
                </a:solidFill>
                <a:effectLst/>
                <a:latin typeface="Source Sans Pro Web"/>
              </a:rPr>
              <a:t>the effect on the employee’s psychological well-being; and</a:t>
            </a:r>
          </a:p>
          <a:p>
            <a:pPr algn="l">
              <a:buFont typeface="+mj-lt"/>
              <a:buAutoNum type="arabicPeriod"/>
            </a:pPr>
            <a:r>
              <a:rPr lang="en-US" b="0" i="0" dirty="0">
                <a:solidFill>
                  <a:srgbClr val="212121"/>
                </a:solidFill>
                <a:effectLst/>
                <a:latin typeface="Source Sans Pro Web"/>
              </a:rPr>
              <a:t>whether the harasser was a superior within the organization.</a:t>
            </a:r>
          </a:p>
          <a:p>
            <a:endParaRPr lang="en-US" dirty="0"/>
          </a:p>
        </p:txBody>
      </p:sp>
      <p:sp>
        <p:nvSpPr>
          <p:cNvPr id="4" name="Slide Number Placeholder 3"/>
          <p:cNvSpPr>
            <a:spLocks noGrp="1"/>
          </p:cNvSpPr>
          <p:nvPr>
            <p:ph type="sldNum" sz="quarter" idx="5"/>
          </p:nvPr>
        </p:nvSpPr>
        <p:spPr/>
        <p:txBody>
          <a:bodyPr/>
          <a:lstStyle/>
          <a:p>
            <a:fld id="{3054D04F-510B-4B20-BE16-E1222B5D2739}" type="slidenum">
              <a:rPr lang="en-US" smtClean="0"/>
              <a:t>7</a:t>
            </a:fld>
            <a:endParaRPr lang="en-US"/>
          </a:p>
        </p:txBody>
      </p:sp>
    </p:spTree>
    <p:extLst>
      <p:ext uri="{BB962C8B-B14F-4D97-AF65-F5344CB8AC3E}">
        <p14:creationId xmlns:p14="http://schemas.microsoft.com/office/powerpoint/2010/main" val="3378898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Harassment can take other forms than hostile work environment. It can include a single incident that results in an employment action.</a:t>
            </a:r>
          </a:p>
          <a:p>
            <a:endParaRPr lang="en-US" b="0" i="0" dirty="0">
              <a:solidFill>
                <a:srgbClr val="212121"/>
              </a:solidFill>
              <a:effectLst/>
              <a:latin typeface="Source Sans Pro Web"/>
            </a:endParaRPr>
          </a:p>
          <a:p>
            <a:r>
              <a:rPr lang="en-US" b="0" i="0" dirty="0">
                <a:solidFill>
                  <a:srgbClr val="212121"/>
                </a:solidFill>
                <a:effectLst/>
                <a:latin typeface="Source Sans Pro Web"/>
              </a:rPr>
              <a:t>This could be a situation where a manager penalizes an employee who refuses their sexual advances or declines to participate in activities that they feel are inappropriate or offensive based on one of the protected classes.</a:t>
            </a:r>
          </a:p>
          <a:p>
            <a:endParaRPr lang="en-US" b="0" i="0" dirty="0">
              <a:solidFill>
                <a:srgbClr val="212121"/>
              </a:solidFill>
              <a:effectLst/>
              <a:latin typeface="Source Sans Pro Web"/>
            </a:endParaRPr>
          </a:p>
          <a:p>
            <a:endParaRPr lang="en-US" dirty="0"/>
          </a:p>
        </p:txBody>
      </p:sp>
      <p:sp>
        <p:nvSpPr>
          <p:cNvPr id="4" name="Slide Number Placeholder 3"/>
          <p:cNvSpPr>
            <a:spLocks noGrp="1"/>
          </p:cNvSpPr>
          <p:nvPr>
            <p:ph type="sldNum" sz="quarter" idx="5"/>
          </p:nvPr>
        </p:nvSpPr>
        <p:spPr/>
        <p:txBody>
          <a:bodyPr/>
          <a:lstStyle/>
          <a:p>
            <a:fld id="{3054D04F-510B-4B20-BE16-E1222B5D2739}" type="slidenum">
              <a:rPr lang="en-US" smtClean="0"/>
              <a:t>8</a:t>
            </a:fld>
            <a:endParaRPr lang="en-US"/>
          </a:p>
        </p:txBody>
      </p:sp>
    </p:spTree>
    <p:extLst>
      <p:ext uri="{BB962C8B-B14F-4D97-AF65-F5344CB8AC3E}">
        <p14:creationId xmlns:p14="http://schemas.microsoft.com/office/powerpoint/2010/main" val="3137420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Source Sans Pro Web"/>
              </a:rPr>
              <a:t>When do you, as a supervisor, know that two people who are flirting are actually harassing one another.</a:t>
            </a:r>
          </a:p>
          <a:p>
            <a:endParaRPr lang="en-US" b="0" i="0" dirty="0">
              <a:solidFill>
                <a:srgbClr val="212121"/>
              </a:solidFill>
              <a:effectLst/>
              <a:latin typeface="Source Sans Pro Web"/>
            </a:endParaRPr>
          </a:p>
          <a:p>
            <a:r>
              <a:rPr lang="en-US" b="0" i="0" dirty="0">
                <a:solidFill>
                  <a:srgbClr val="212121"/>
                </a:solidFill>
                <a:effectLst/>
                <a:latin typeface="Source Sans Pro Web"/>
              </a:rPr>
              <a:t>Well, the conduct has to be unwelcome and based on gender, as well as being at a level where a reasonable person would find it offensive.</a:t>
            </a:r>
          </a:p>
          <a:p>
            <a:endParaRPr lang="en-US" b="0" i="0" dirty="0">
              <a:solidFill>
                <a:srgbClr val="212121"/>
              </a:solidFill>
              <a:effectLst/>
              <a:latin typeface="Source Sans Pro Web"/>
            </a:endParaRPr>
          </a:p>
          <a:p>
            <a:r>
              <a:rPr lang="en-US" b="0" i="0" dirty="0">
                <a:solidFill>
                  <a:srgbClr val="212121"/>
                </a:solidFill>
                <a:effectLst/>
                <a:latin typeface="Source Sans Pro Web"/>
              </a:rPr>
              <a:t>But before you begin to think about whether you really need to know if it meets the legal definition of harassment, first of all consider what kind of a work environment you expect. Do you really want staff flirting heavily – is it professional?</a:t>
            </a:r>
          </a:p>
          <a:p>
            <a:endParaRPr lang="en-US" b="0" i="0" dirty="0">
              <a:solidFill>
                <a:srgbClr val="212121"/>
              </a:solidFill>
              <a:effectLst/>
              <a:latin typeface="Source Sans Pro Web"/>
            </a:endParaRPr>
          </a:p>
          <a:p>
            <a:r>
              <a:rPr lang="en-US" b="0" i="0" dirty="0">
                <a:solidFill>
                  <a:srgbClr val="212121"/>
                </a:solidFill>
                <a:effectLst/>
                <a:latin typeface="Source Sans Pro Web"/>
              </a:rPr>
              <a:t>In some cases, if it is consensual and minor, you just need to take both parties aside and say: “I know you have fun and enjoy each other’s company, but my line for a professional workplace is that people should not feel like others are flirting or having romantic innuendos going on.”</a:t>
            </a:r>
          </a:p>
          <a:p>
            <a:endParaRPr lang="en-US" b="0" i="0" dirty="0">
              <a:solidFill>
                <a:srgbClr val="212121"/>
              </a:solidFill>
              <a:effectLst/>
              <a:latin typeface="Source Sans Pro Web"/>
            </a:endParaRPr>
          </a:p>
          <a:p>
            <a:r>
              <a:rPr lang="en-US" b="0" i="0" dirty="0">
                <a:solidFill>
                  <a:srgbClr val="212121"/>
                </a:solidFill>
                <a:effectLst/>
                <a:latin typeface="Source Sans Pro Web"/>
              </a:rPr>
              <a:t>Again, maybe it is all consensual, but it is likely other employees really don’t want to have to watch.</a:t>
            </a:r>
          </a:p>
          <a:p>
            <a:endParaRPr lang="en-US" b="0" i="0" dirty="0">
              <a:solidFill>
                <a:srgbClr val="212121"/>
              </a:solidFill>
              <a:effectLst/>
              <a:latin typeface="Source Sans Pro Web"/>
            </a:endParaRPr>
          </a:p>
          <a:p>
            <a:r>
              <a:rPr lang="en-US" b="0" i="0" dirty="0">
                <a:solidFill>
                  <a:srgbClr val="212121"/>
                </a:solidFill>
                <a:effectLst/>
                <a:latin typeface="Source Sans Pro Web"/>
              </a:rPr>
              <a:t>If comments, cartoons, photos, videos or texts about body parts, sex acts and so forth pop up, those are obvious issues.</a:t>
            </a:r>
          </a:p>
          <a:p>
            <a:endParaRPr lang="en-US" b="0" i="0" dirty="0">
              <a:solidFill>
                <a:srgbClr val="212121"/>
              </a:solidFill>
              <a:effectLst/>
              <a:latin typeface="Source Sans Pro Web"/>
            </a:endParaRPr>
          </a:p>
          <a:p>
            <a:r>
              <a:rPr lang="en-US" b="0" i="0" dirty="0">
                <a:solidFill>
                  <a:srgbClr val="212121"/>
                </a:solidFill>
                <a:effectLst/>
                <a:latin typeface="Source Sans Pro Web"/>
              </a:rPr>
              <a:t>However, you should also address minor level issues with a verbal discussion. If they continue, it probably warrants corrective action.</a:t>
            </a:r>
          </a:p>
          <a:p>
            <a:endParaRPr lang="en-US" b="0" i="0" dirty="0">
              <a:solidFill>
                <a:srgbClr val="212121"/>
              </a:solidFill>
              <a:effectLst/>
              <a:latin typeface="Source Sans Pro Web"/>
            </a:endParaRPr>
          </a:p>
          <a:p>
            <a:r>
              <a:rPr lang="en-US" b="0" i="0" dirty="0">
                <a:solidFill>
                  <a:srgbClr val="212121"/>
                </a:solidFill>
                <a:effectLst/>
                <a:latin typeface="Source Sans Pro Web"/>
              </a:rPr>
              <a:t>While the behavior may not be pervasive and severe, it certainly can get to that level quickly without your intervention</a:t>
            </a:r>
          </a:p>
          <a:p>
            <a:endParaRPr lang="en-US" b="0" i="0" dirty="0">
              <a:solidFill>
                <a:srgbClr val="212121"/>
              </a:solidFill>
              <a:effectLst/>
              <a:latin typeface="Source Sans Pro Web"/>
            </a:endParaRPr>
          </a:p>
          <a:p>
            <a:endParaRPr lang="en-US" b="0" i="0" dirty="0">
              <a:solidFill>
                <a:srgbClr val="212121"/>
              </a:solidFill>
              <a:effectLst/>
              <a:latin typeface="Source Sans Pro Web"/>
            </a:endParaRPr>
          </a:p>
          <a:p>
            <a:endParaRPr lang="en-US" dirty="0"/>
          </a:p>
        </p:txBody>
      </p:sp>
      <p:sp>
        <p:nvSpPr>
          <p:cNvPr id="4" name="Slide Number Placeholder 3"/>
          <p:cNvSpPr>
            <a:spLocks noGrp="1"/>
          </p:cNvSpPr>
          <p:nvPr>
            <p:ph type="sldNum" sz="quarter" idx="5"/>
          </p:nvPr>
        </p:nvSpPr>
        <p:spPr/>
        <p:txBody>
          <a:bodyPr/>
          <a:lstStyle/>
          <a:p>
            <a:fld id="{3054D04F-510B-4B20-BE16-E1222B5D2739}" type="slidenum">
              <a:rPr lang="en-US" smtClean="0"/>
              <a:t>9</a:t>
            </a:fld>
            <a:endParaRPr lang="en-US"/>
          </a:p>
        </p:txBody>
      </p:sp>
    </p:spTree>
    <p:extLst>
      <p:ext uri="{BB962C8B-B14F-4D97-AF65-F5344CB8AC3E}">
        <p14:creationId xmlns:p14="http://schemas.microsoft.com/office/powerpoint/2010/main" val="329440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Retaliation is often a part of EEOC claims related to harassment and discrimination because when employees report concerns, if employment actions take place soon after without appropriate justification, it is likely the employee will feel that they are being penalized for reporting their concerns.</a:t>
            </a:r>
          </a:p>
          <a:p>
            <a:endParaRPr lang="en-US" b="0" i="0" dirty="0">
              <a:solidFill>
                <a:srgbClr val="212121"/>
              </a:solidFill>
              <a:effectLst/>
              <a:latin typeface="Source Sans Pro Web"/>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Source Sans Pro Web"/>
              </a:rPr>
              <a:t>What can happen is that an employee expresses a concern and then an unrelated employment action takes place. </a:t>
            </a:r>
            <a:r>
              <a:rPr lang="en-US" sz="1200" dirty="0">
                <a:solidFill>
                  <a:srgbClr val="517790"/>
                </a:solidFill>
              </a:rPr>
              <a:t>(This could be demotion, termination, a change in shift, change in title, reduced training options, or similar changes in their employment.)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51779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17790"/>
                </a:solidFill>
              </a:rPr>
              <a:t>Certainly, if you ever retaliate in this way as a supervisor, the company would terminate employment. Not only is it illegal but it demonstrates a lack of alignment with our leadership values and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51779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17790"/>
                </a:solidFill>
              </a:rPr>
              <a:t>Sometimes an employee feels forced to quit because while an employer doesn’t do anything that affects their job or pay, they cut them out of training opportunities, meetings and basically force the employee to quit.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51779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17790"/>
                </a:solidFill>
              </a:rPr>
              <a:t>It is important that we welcome reports of concerns, whether they turn out to be serious or not. Without learning how employees feel, we can’t make the company better.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51779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517790"/>
              </a:solidFill>
            </a:endParaRPr>
          </a:p>
          <a:p>
            <a:endParaRPr lang="en-US" b="0" i="0" dirty="0">
              <a:solidFill>
                <a:srgbClr val="212121"/>
              </a:solidFill>
              <a:effectLst/>
              <a:latin typeface="Source Sans Pro Web"/>
            </a:endParaRPr>
          </a:p>
          <a:p>
            <a:endParaRPr lang="en-US" b="0" i="0" dirty="0">
              <a:solidFill>
                <a:srgbClr val="212121"/>
              </a:solidFill>
              <a:effectLst/>
              <a:latin typeface="Source Sans Pro Web"/>
            </a:endParaRPr>
          </a:p>
          <a:p>
            <a:endParaRPr lang="en-US" b="0" i="0" dirty="0">
              <a:solidFill>
                <a:srgbClr val="212121"/>
              </a:solidFill>
              <a:effectLst/>
              <a:latin typeface="Source Sans Pro Web"/>
            </a:endParaRPr>
          </a:p>
          <a:p>
            <a:endParaRPr lang="en-US" dirty="0"/>
          </a:p>
        </p:txBody>
      </p:sp>
      <p:sp>
        <p:nvSpPr>
          <p:cNvPr id="4" name="Slide Number Placeholder 3"/>
          <p:cNvSpPr>
            <a:spLocks noGrp="1"/>
          </p:cNvSpPr>
          <p:nvPr>
            <p:ph type="sldNum" sz="quarter" idx="5"/>
          </p:nvPr>
        </p:nvSpPr>
        <p:spPr/>
        <p:txBody>
          <a:bodyPr/>
          <a:lstStyle/>
          <a:p>
            <a:fld id="{3054D04F-510B-4B20-BE16-E1222B5D2739}" type="slidenum">
              <a:rPr lang="en-US" smtClean="0"/>
              <a:t>10</a:t>
            </a:fld>
            <a:endParaRPr lang="en-US"/>
          </a:p>
        </p:txBody>
      </p:sp>
    </p:spTree>
    <p:extLst>
      <p:ext uri="{BB962C8B-B14F-4D97-AF65-F5344CB8AC3E}">
        <p14:creationId xmlns:p14="http://schemas.microsoft.com/office/powerpoint/2010/main" val="3216228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3E0052"/>
        </a:solidFill>
        <a:effectLst/>
      </p:bgPr>
    </p:bg>
    <p:spTree>
      <p:nvGrpSpPr>
        <p:cNvPr id="1" name=""/>
        <p:cNvGrpSpPr/>
        <p:nvPr/>
      </p:nvGrpSpPr>
      <p:grpSpPr>
        <a:xfrm>
          <a:off x="0" y="0"/>
          <a:ext cx="0" cy="0"/>
          <a:chOff x="0" y="0"/>
          <a:chExt cx="0" cy="0"/>
        </a:xfrm>
      </p:grpSpPr>
      <p:pic>
        <p:nvPicPr>
          <p:cNvPr id="76" name="Picture 75">
            <a:extLst>
              <a:ext uri="{FF2B5EF4-FFF2-40B4-BE49-F238E27FC236}">
                <a16:creationId xmlns:a16="http://schemas.microsoft.com/office/drawing/2014/main" id="{5675E670-1786-244B-948A-336B04C432AC}"/>
              </a:ext>
            </a:extLst>
          </p:cNvPr>
          <p:cNvPicPr>
            <a:picLocks noChangeAspect="1"/>
          </p:cNvPicPr>
          <p:nvPr userDrawn="1"/>
        </p:nvPicPr>
        <p:blipFill rotWithShape="1">
          <a:blip r:embed="rId2">
            <a:duotone>
              <a:prstClr val="black"/>
              <a:schemeClr val="accent3">
                <a:tint val="45000"/>
                <a:satMod val="400000"/>
              </a:schemeClr>
            </a:duotone>
            <a:alphaModFix amt="20000"/>
          </a:blip>
          <a:srcRect l="85429" b="48696"/>
          <a:stretch/>
        </p:blipFill>
        <p:spPr>
          <a:xfrm>
            <a:off x="13554138" y="1389155"/>
            <a:ext cx="1375711" cy="1512238"/>
          </a:xfrm>
          <a:prstGeom prst="rect">
            <a:avLst/>
          </a:prstGeom>
          <a:noFill/>
        </p:spPr>
      </p:pic>
      <p:pic>
        <p:nvPicPr>
          <p:cNvPr id="5" name="Picture 4">
            <a:extLst>
              <a:ext uri="{FF2B5EF4-FFF2-40B4-BE49-F238E27FC236}">
                <a16:creationId xmlns:a16="http://schemas.microsoft.com/office/drawing/2014/main" id="{FA9CBDB4-16FF-2847-9694-F0DC4A0605C0}"/>
              </a:ext>
            </a:extLst>
          </p:cNvPr>
          <p:cNvPicPr>
            <a:picLocks noChangeAspect="1"/>
          </p:cNvPicPr>
          <p:nvPr userDrawn="1"/>
        </p:nvPicPr>
        <p:blipFill rotWithShape="1">
          <a:blip r:embed="rId3"/>
          <a:srcRect l="84916" r="-6" b="52616"/>
          <a:stretch/>
        </p:blipFill>
        <p:spPr>
          <a:xfrm>
            <a:off x="3569371" y="954017"/>
            <a:ext cx="5053258" cy="4949966"/>
          </a:xfrm>
          <a:prstGeom prst="rect">
            <a:avLst/>
          </a:prstGeom>
        </p:spPr>
      </p:pic>
    </p:spTree>
    <p:extLst>
      <p:ext uri="{BB962C8B-B14F-4D97-AF65-F5344CB8AC3E}">
        <p14:creationId xmlns:p14="http://schemas.microsoft.com/office/powerpoint/2010/main" val="3627695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56E1B-C265-49F2-9009-E8875A0E8A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10A2E-44EF-473E-BFA6-F3FEA98E5C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8BA746-A04E-4769-AB91-F02D10477CD1}"/>
              </a:ext>
            </a:extLst>
          </p:cNvPr>
          <p:cNvSpPr>
            <a:spLocks noGrp="1"/>
          </p:cNvSpPr>
          <p:nvPr>
            <p:ph type="dt" sz="half" idx="10"/>
          </p:nvPr>
        </p:nvSpPr>
        <p:spPr/>
        <p:txBody>
          <a:bodyPr/>
          <a:lstStyle/>
          <a:p>
            <a:fld id="{902F856E-ABA6-4BB4-9B32-91263B25C176}" type="datetimeFigureOut">
              <a:rPr lang="en-US" smtClean="0"/>
              <a:t>3/19/2021</a:t>
            </a:fld>
            <a:endParaRPr lang="en-US"/>
          </a:p>
        </p:txBody>
      </p:sp>
      <p:sp>
        <p:nvSpPr>
          <p:cNvPr id="5" name="Footer Placeholder 4">
            <a:extLst>
              <a:ext uri="{FF2B5EF4-FFF2-40B4-BE49-F238E27FC236}">
                <a16:creationId xmlns:a16="http://schemas.microsoft.com/office/drawing/2014/main" id="{5F7C5C6F-4F5D-488E-AD94-9F2F52B474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5F9760-2C12-4D92-80D2-B03713246259}"/>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194475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C6AC-51D4-49EA-85BC-3810E0CFDB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A55D5A-541D-4F93-9C9C-52BB36DB21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5A6951-B5CC-4171-9DA9-73867F58B500}"/>
              </a:ext>
            </a:extLst>
          </p:cNvPr>
          <p:cNvSpPr>
            <a:spLocks noGrp="1"/>
          </p:cNvSpPr>
          <p:nvPr>
            <p:ph type="dt" sz="half" idx="10"/>
          </p:nvPr>
        </p:nvSpPr>
        <p:spPr/>
        <p:txBody>
          <a:bodyPr/>
          <a:lstStyle/>
          <a:p>
            <a:fld id="{902F856E-ABA6-4BB4-9B32-91263B25C176}" type="datetimeFigureOut">
              <a:rPr lang="en-US" smtClean="0"/>
              <a:t>3/19/2021</a:t>
            </a:fld>
            <a:endParaRPr lang="en-US"/>
          </a:p>
        </p:txBody>
      </p:sp>
      <p:sp>
        <p:nvSpPr>
          <p:cNvPr id="5" name="Footer Placeholder 4">
            <a:extLst>
              <a:ext uri="{FF2B5EF4-FFF2-40B4-BE49-F238E27FC236}">
                <a16:creationId xmlns:a16="http://schemas.microsoft.com/office/drawing/2014/main" id="{A7E8E089-D381-47D8-BB27-1B0A03AFD2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CEFD2E-FF4D-4029-A6E0-3F175507E00A}"/>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2764190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AED3-8100-4783-90E0-340F9BA9D8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43D8C3-9723-4CF5-B830-39E7222FDB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375CDE-7154-4237-9176-846D47B316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A28095-8E27-4676-A36D-AAEE7BE4FF5F}"/>
              </a:ext>
            </a:extLst>
          </p:cNvPr>
          <p:cNvSpPr>
            <a:spLocks noGrp="1"/>
          </p:cNvSpPr>
          <p:nvPr>
            <p:ph type="dt" sz="half" idx="10"/>
          </p:nvPr>
        </p:nvSpPr>
        <p:spPr/>
        <p:txBody>
          <a:bodyPr/>
          <a:lstStyle/>
          <a:p>
            <a:fld id="{902F856E-ABA6-4BB4-9B32-91263B25C176}" type="datetimeFigureOut">
              <a:rPr lang="en-US" smtClean="0"/>
              <a:t>3/19/2021</a:t>
            </a:fld>
            <a:endParaRPr lang="en-US"/>
          </a:p>
        </p:txBody>
      </p:sp>
      <p:sp>
        <p:nvSpPr>
          <p:cNvPr id="6" name="Footer Placeholder 5">
            <a:extLst>
              <a:ext uri="{FF2B5EF4-FFF2-40B4-BE49-F238E27FC236}">
                <a16:creationId xmlns:a16="http://schemas.microsoft.com/office/drawing/2014/main" id="{E81C1D8D-5D4F-429B-ADE2-ED4D22B1F7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41E52D-73A3-4C5B-B340-AC7F45EF8687}"/>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2516163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4F6EF-3EEB-4355-ACC9-841CCBCF51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4733EC-5AA3-4329-BBAC-AFD262F9DB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5EB421-BF65-465B-B604-2AEB161EB5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54CD68-D797-4CC6-960A-475D1781F0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67F704-6AB7-44B8-9136-4D4A62E21B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9EB469-FC5D-4C7C-91E0-F38F383B2918}"/>
              </a:ext>
            </a:extLst>
          </p:cNvPr>
          <p:cNvSpPr>
            <a:spLocks noGrp="1"/>
          </p:cNvSpPr>
          <p:nvPr>
            <p:ph type="dt" sz="half" idx="10"/>
          </p:nvPr>
        </p:nvSpPr>
        <p:spPr/>
        <p:txBody>
          <a:bodyPr/>
          <a:lstStyle/>
          <a:p>
            <a:fld id="{902F856E-ABA6-4BB4-9B32-91263B25C176}" type="datetimeFigureOut">
              <a:rPr lang="en-US" smtClean="0"/>
              <a:t>3/19/2021</a:t>
            </a:fld>
            <a:endParaRPr lang="en-US"/>
          </a:p>
        </p:txBody>
      </p:sp>
      <p:sp>
        <p:nvSpPr>
          <p:cNvPr id="8" name="Footer Placeholder 7">
            <a:extLst>
              <a:ext uri="{FF2B5EF4-FFF2-40B4-BE49-F238E27FC236}">
                <a16:creationId xmlns:a16="http://schemas.microsoft.com/office/drawing/2014/main" id="{1B8E9DA8-3993-4CAF-8214-A413420E81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EC369E-05E0-41E5-A080-C239385E24A9}"/>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1074387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BC71E-94C4-4079-839D-1D1A87B2A7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2E8EBE-31DB-40BD-A9E9-5A0BC77CAE73}"/>
              </a:ext>
            </a:extLst>
          </p:cNvPr>
          <p:cNvSpPr>
            <a:spLocks noGrp="1"/>
          </p:cNvSpPr>
          <p:nvPr>
            <p:ph type="dt" sz="half" idx="10"/>
          </p:nvPr>
        </p:nvSpPr>
        <p:spPr/>
        <p:txBody>
          <a:bodyPr/>
          <a:lstStyle/>
          <a:p>
            <a:fld id="{902F856E-ABA6-4BB4-9B32-91263B25C176}" type="datetimeFigureOut">
              <a:rPr lang="en-US" smtClean="0"/>
              <a:t>3/19/2021</a:t>
            </a:fld>
            <a:endParaRPr lang="en-US"/>
          </a:p>
        </p:txBody>
      </p:sp>
      <p:sp>
        <p:nvSpPr>
          <p:cNvPr id="4" name="Footer Placeholder 3">
            <a:extLst>
              <a:ext uri="{FF2B5EF4-FFF2-40B4-BE49-F238E27FC236}">
                <a16:creationId xmlns:a16="http://schemas.microsoft.com/office/drawing/2014/main" id="{334BC9FC-4728-4550-BFFA-CE80F6578B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FCABE2-F50B-4D46-B459-E72ADBCCDBBB}"/>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1001679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91145D-A91E-44B5-8C3B-689B944F335D}"/>
              </a:ext>
            </a:extLst>
          </p:cNvPr>
          <p:cNvSpPr>
            <a:spLocks noGrp="1"/>
          </p:cNvSpPr>
          <p:nvPr>
            <p:ph type="dt" sz="half" idx="10"/>
          </p:nvPr>
        </p:nvSpPr>
        <p:spPr/>
        <p:txBody>
          <a:bodyPr/>
          <a:lstStyle/>
          <a:p>
            <a:fld id="{902F856E-ABA6-4BB4-9B32-91263B25C176}" type="datetimeFigureOut">
              <a:rPr lang="en-US" smtClean="0"/>
              <a:t>3/19/2021</a:t>
            </a:fld>
            <a:endParaRPr lang="en-US"/>
          </a:p>
        </p:txBody>
      </p:sp>
      <p:sp>
        <p:nvSpPr>
          <p:cNvPr id="3" name="Footer Placeholder 2">
            <a:extLst>
              <a:ext uri="{FF2B5EF4-FFF2-40B4-BE49-F238E27FC236}">
                <a16:creationId xmlns:a16="http://schemas.microsoft.com/office/drawing/2014/main" id="{D4AF7C7D-A9DE-4808-BC16-47C34DA8FB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E62ACE-2F61-4A1C-9929-D8F1C5453993}"/>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3945901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6BC1E-3DDA-40A5-82F9-661288278A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07FD49-6580-436A-99BE-607D02E929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63C53E-BAAD-45FC-B040-BB952F65A3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68725C-C311-4801-A0EF-7B2C36CE1EFF}"/>
              </a:ext>
            </a:extLst>
          </p:cNvPr>
          <p:cNvSpPr>
            <a:spLocks noGrp="1"/>
          </p:cNvSpPr>
          <p:nvPr>
            <p:ph type="dt" sz="half" idx="10"/>
          </p:nvPr>
        </p:nvSpPr>
        <p:spPr/>
        <p:txBody>
          <a:bodyPr/>
          <a:lstStyle/>
          <a:p>
            <a:fld id="{902F856E-ABA6-4BB4-9B32-91263B25C176}" type="datetimeFigureOut">
              <a:rPr lang="en-US" smtClean="0"/>
              <a:t>3/19/2021</a:t>
            </a:fld>
            <a:endParaRPr lang="en-US"/>
          </a:p>
        </p:txBody>
      </p:sp>
      <p:sp>
        <p:nvSpPr>
          <p:cNvPr id="6" name="Footer Placeholder 5">
            <a:extLst>
              <a:ext uri="{FF2B5EF4-FFF2-40B4-BE49-F238E27FC236}">
                <a16:creationId xmlns:a16="http://schemas.microsoft.com/office/drawing/2014/main" id="{9BE3B1B1-9AAD-40E0-A6B4-EB4FD0EEE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BFEEE-2E67-4DC2-9152-D901491C7F4B}"/>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3305521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A59A9-D07E-4B72-93E5-E0ED6DCCD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3B8B96-B2FF-4E45-B3E7-B2E5BAAB3D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A5E691-A6F5-4F86-BF01-C57AFBB51B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7664AA-89A5-4E59-94EC-61BFE5D6CE4B}"/>
              </a:ext>
            </a:extLst>
          </p:cNvPr>
          <p:cNvSpPr>
            <a:spLocks noGrp="1"/>
          </p:cNvSpPr>
          <p:nvPr>
            <p:ph type="dt" sz="half" idx="10"/>
          </p:nvPr>
        </p:nvSpPr>
        <p:spPr/>
        <p:txBody>
          <a:bodyPr/>
          <a:lstStyle/>
          <a:p>
            <a:fld id="{902F856E-ABA6-4BB4-9B32-91263B25C176}" type="datetimeFigureOut">
              <a:rPr lang="en-US" smtClean="0"/>
              <a:t>3/19/2021</a:t>
            </a:fld>
            <a:endParaRPr lang="en-US"/>
          </a:p>
        </p:txBody>
      </p:sp>
      <p:sp>
        <p:nvSpPr>
          <p:cNvPr id="6" name="Footer Placeholder 5">
            <a:extLst>
              <a:ext uri="{FF2B5EF4-FFF2-40B4-BE49-F238E27FC236}">
                <a16:creationId xmlns:a16="http://schemas.microsoft.com/office/drawing/2014/main" id="{495BB2C4-AB67-4862-BAB6-72CE1B9AED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78CEB1-E6F4-4F00-A368-5CB9683BC92D}"/>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289430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A034D-1524-4D72-9A5B-E02B9D8CB3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DCDB93-92D8-4D08-8114-31D853D31C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7CD30F-4464-4371-A102-C5D3E5FF6FD4}"/>
              </a:ext>
            </a:extLst>
          </p:cNvPr>
          <p:cNvSpPr>
            <a:spLocks noGrp="1"/>
          </p:cNvSpPr>
          <p:nvPr>
            <p:ph type="dt" sz="half" idx="10"/>
          </p:nvPr>
        </p:nvSpPr>
        <p:spPr/>
        <p:txBody>
          <a:bodyPr/>
          <a:lstStyle/>
          <a:p>
            <a:fld id="{902F856E-ABA6-4BB4-9B32-91263B25C176}" type="datetimeFigureOut">
              <a:rPr lang="en-US" smtClean="0"/>
              <a:t>3/19/2021</a:t>
            </a:fld>
            <a:endParaRPr lang="en-US"/>
          </a:p>
        </p:txBody>
      </p:sp>
      <p:sp>
        <p:nvSpPr>
          <p:cNvPr id="5" name="Footer Placeholder 4">
            <a:extLst>
              <a:ext uri="{FF2B5EF4-FFF2-40B4-BE49-F238E27FC236}">
                <a16:creationId xmlns:a16="http://schemas.microsoft.com/office/drawing/2014/main" id="{242DAC11-542D-4D94-9F68-4225EBD8D9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C8C8E-8A71-4693-8867-6563C00A1F7E}"/>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620803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35A9B6-4745-485F-93A8-901F49D5C6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C1CAF2-E195-430F-9937-B902022F25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92A9C-3172-40D6-8CDE-75AF8F0519BC}"/>
              </a:ext>
            </a:extLst>
          </p:cNvPr>
          <p:cNvSpPr>
            <a:spLocks noGrp="1"/>
          </p:cNvSpPr>
          <p:nvPr>
            <p:ph type="dt" sz="half" idx="10"/>
          </p:nvPr>
        </p:nvSpPr>
        <p:spPr/>
        <p:txBody>
          <a:bodyPr/>
          <a:lstStyle/>
          <a:p>
            <a:fld id="{902F856E-ABA6-4BB4-9B32-91263B25C176}" type="datetimeFigureOut">
              <a:rPr lang="en-US" smtClean="0"/>
              <a:t>3/19/2021</a:t>
            </a:fld>
            <a:endParaRPr lang="en-US"/>
          </a:p>
        </p:txBody>
      </p:sp>
      <p:sp>
        <p:nvSpPr>
          <p:cNvPr id="5" name="Footer Placeholder 4">
            <a:extLst>
              <a:ext uri="{FF2B5EF4-FFF2-40B4-BE49-F238E27FC236}">
                <a16:creationId xmlns:a16="http://schemas.microsoft.com/office/drawing/2014/main" id="{5135BBF9-B98E-4740-A770-A7054B64A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3DC20D-FAF0-4EEF-A7A0-1BACE7925FB7}"/>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1442242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2D1EF-8EC6-4F4C-ADAF-4891BA73513F}"/>
              </a:ext>
            </a:extLst>
          </p:cNvPr>
          <p:cNvSpPr>
            <a:spLocks noGrp="1"/>
          </p:cNvSpPr>
          <p:nvPr>
            <p:ph type="ctrTitle" hasCustomPrompt="1"/>
          </p:nvPr>
        </p:nvSpPr>
        <p:spPr>
          <a:xfrm>
            <a:off x="4504765" y="2597691"/>
            <a:ext cx="6849035" cy="831309"/>
          </a:xfrm>
        </p:spPr>
        <p:txBody>
          <a:bodyPr anchor="b">
            <a:normAutofit/>
          </a:bodyPr>
          <a:lstStyle>
            <a:lvl1pPr algn="r">
              <a:defRPr sz="3200" b="0" i="0">
                <a:solidFill>
                  <a:srgbClr val="3E0052"/>
                </a:solidFill>
                <a:latin typeface="Avenir Next Medium" panose="020B0503020202020204" pitchFamily="34" charset="0"/>
                <a:cs typeface="Calibri" panose="020F0502020204030204" pitchFamily="34" charset="0"/>
              </a:defRPr>
            </a:lvl1pPr>
          </a:lstStyle>
          <a:p>
            <a:r>
              <a:rPr lang="en-US" dirty="0"/>
              <a:t>Presentation Title Goes Here</a:t>
            </a:r>
          </a:p>
        </p:txBody>
      </p:sp>
      <p:pic>
        <p:nvPicPr>
          <p:cNvPr id="51" name="Picture 50">
            <a:extLst>
              <a:ext uri="{FF2B5EF4-FFF2-40B4-BE49-F238E27FC236}">
                <a16:creationId xmlns:a16="http://schemas.microsoft.com/office/drawing/2014/main" id="{D063F273-E479-B342-9368-74B386F1A257}"/>
              </a:ext>
            </a:extLst>
          </p:cNvPr>
          <p:cNvPicPr>
            <a:picLocks noChangeAspect="1"/>
          </p:cNvPicPr>
          <p:nvPr userDrawn="1"/>
        </p:nvPicPr>
        <p:blipFill rotWithShape="1">
          <a:blip r:embed="rId2"/>
          <a:srcRect l="84911" b="52616"/>
          <a:stretch/>
        </p:blipFill>
        <p:spPr>
          <a:xfrm>
            <a:off x="-543361" y="822183"/>
            <a:ext cx="5053258" cy="4949966"/>
          </a:xfrm>
          <a:prstGeom prst="rect">
            <a:avLst/>
          </a:prstGeom>
        </p:spPr>
      </p:pic>
      <p:pic>
        <p:nvPicPr>
          <p:cNvPr id="52" name="Picture 51">
            <a:extLst>
              <a:ext uri="{FF2B5EF4-FFF2-40B4-BE49-F238E27FC236}">
                <a16:creationId xmlns:a16="http://schemas.microsoft.com/office/drawing/2014/main" id="{360946D4-9601-9543-A36B-95042112E35C}"/>
              </a:ext>
            </a:extLst>
          </p:cNvPr>
          <p:cNvPicPr>
            <a:picLocks noChangeAspect="1"/>
          </p:cNvPicPr>
          <p:nvPr userDrawn="1"/>
        </p:nvPicPr>
        <p:blipFill>
          <a:blip r:embed="rId2"/>
          <a:stretch>
            <a:fillRect/>
          </a:stretch>
        </p:blipFill>
        <p:spPr>
          <a:xfrm>
            <a:off x="9271864" y="5296392"/>
            <a:ext cx="2362386" cy="736919"/>
          </a:xfrm>
          <a:prstGeom prst="rect">
            <a:avLst/>
          </a:prstGeom>
        </p:spPr>
      </p:pic>
      <p:grpSp>
        <p:nvGrpSpPr>
          <p:cNvPr id="6" name="Group 5">
            <a:extLst>
              <a:ext uri="{FF2B5EF4-FFF2-40B4-BE49-F238E27FC236}">
                <a16:creationId xmlns:a16="http://schemas.microsoft.com/office/drawing/2014/main" id="{16FB61A2-853F-6E40-9BA4-E53D8C13D4EF}"/>
              </a:ext>
            </a:extLst>
          </p:cNvPr>
          <p:cNvGrpSpPr/>
          <p:nvPr userDrawn="1"/>
        </p:nvGrpSpPr>
        <p:grpSpPr>
          <a:xfrm>
            <a:off x="838200" y="6230010"/>
            <a:ext cx="10515600" cy="128926"/>
            <a:chOff x="838200" y="6440133"/>
            <a:chExt cx="10515600" cy="128926"/>
          </a:xfrm>
        </p:grpSpPr>
        <p:cxnSp>
          <p:nvCxnSpPr>
            <p:cNvPr id="7" name="Straight Connector 6">
              <a:extLst>
                <a:ext uri="{FF2B5EF4-FFF2-40B4-BE49-F238E27FC236}">
                  <a16:creationId xmlns:a16="http://schemas.microsoft.com/office/drawing/2014/main" id="{CE6B3473-04EF-2C44-A26C-26D99FF99ED8}"/>
                </a:ext>
              </a:extLst>
            </p:cNvPr>
            <p:cNvCxnSpPr>
              <a:cxnSpLocks/>
            </p:cNvCxnSpPr>
            <p:nvPr userDrawn="1"/>
          </p:nvCxnSpPr>
          <p:spPr>
            <a:xfrm>
              <a:off x="1607128" y="6440133"/>
              <a:ext cx="9746672" cy="0"/>
            </a:xfrm>
            <a:prstGeom prst="line">
              <a:avLst/>
            </a:prstGeom>
            <a:ln w="25400" cap="rnd">
              <a:solidFill>
                <a:srgbClr val="F1642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446CFEF-31B5-4940-96D8-0C14D357D4C3}"/>
                </a:ext>
              </a:extLst>
            </p:cNvPr>
            <p:cNvCxnSpPr>
              <a:cxnSpLocks/>
            </p:cNvCxnSpPr>
            <p:nvPr userDrawn="1"/>
          </p:nvCxnSpPr>
          <p:spPr>
            <a:xfrm>
              <a:off x="838200" y="6504596"/>
              <a:ext cx="10515600" cy="0"/>
            </a:xfrm>
            <a:prstGeom prst="line">
              <a:avLst/>
            </a:prstGeom>
            <a:ln w="25400" cap="rnd">
              <a:solidFill>
                <a:srgbClr val="8CC73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55188E5-790E-FE42-9CF3-B0DD69367D40}"/>
                </a:ext>
              </a:extLst>
            </p:cNvPr>
            <p:cNvCxnSpPr>
              <a:cxnSpLocks/>
            </p:cNvCxnSpPr>
            <p:nvPr userDrawn="1"/>
          </p:nvCxnSpPr>
          <p:spPr>
            <a:xfrm>
              <a:off x="1170710" y="6569059"/>
              <a:ext cx="10183090" cy="0"/>
            </a:xfrm>
            <a:prstGeom prst="line">
              <a:avLst/>
            </a:prstGeom>
            <a:ln w="25400" cap="rnd">
              <a:solidFill>
                <a:srgbClr val="00A9E7"/>
              </a:solidFill>
            </a:ln>
          </p:spPr>
          <p:style>
            <a:lnRef idx="1">
              <a:schemeClr val="accent1"/>
            </a:lnRef>
            <a:fillRef idx="0">
              <a:schemeClr val="accent1"/>
            </a:fillRef>
            <a:effectRef idx="0">
              <a:schemeClr val="accent1"/>
            </a:effectRef>
            <a:fontRef idx="minor">
              <a:schemeClr val="tx1"/>
            </a:fontRef>
          </p:style>
        </p:cxnSp>
      </p:grpSp>
      <p:sp>
        <p:nvSpPr>
          <p:cNvPr id="13" name="Text Placeholder 3" descr="&#10;">
            <a:extLst>
              <a:ext uri="{FF2B5EF4-FFF2-40B4-BE49-F238E27FC236}">
                <a16:creationId xmlns:a16="http://schemas.microsoft.com/office/drawing/2014/main" id="{99FA01A8-65D0-4E52-9C63-E0180A639D18}"/>
              </a:ext>
              <a:ext uri="{C183D7F6-B498-43B3-948B-1728B52AA6E4}">
                <adec:decorative xmlns:adec="http://schemas.microsoft.com/office/drawing/2017/decorative" val="0"/>
              </a:ext>
            </a:extLst>
          </p:cNvPr>
          <p:cNvSpPr>
            <a:spLocks noGrp="1"/>
          </p:cNvSpPr>
          <p:nvPr>
            <p:ph type="body" sz="quarter" idx="10" hasCustomPrompt="1"/>
          </p:nvPr>
        </p:nvSpPr>
        <p:spPr>
          <a:xfrm>
            <a:off x="5036952" y="3628885"/>
            <a:ext cx="6370414" cy="590931"/>
          </a:xfrm>
        </p:spPr>
        <p:txBody>
          <a:bodyPr vert="horz" lIns="91440" tIns="45720" rIns="91440" bIns="45720" rtlCol="0" anchor="b">
            <a:normAutofit/>
          </a:bodyPr>
          <a:lstStyle>
            <a:lvl1pPr>
              <a:defRPr lang="en-US" sz="3200" b="0" i="0" noProof="0" dirty="0" smtClean="0">
                <a:solidFill>
                  <a:srgbClr val="3E0052"/>
                </a:solidFill>
                <a:latin typeface="Avenir Next Medium" panose="020B0503020202020204" pitchFamily="34" charset="0"/>
                <a:cs typeface="Calibri" panose="020F0502020204030204" pitchFamily="34" charset="0"/>
              </a:defRPr>
            </a:lvl1pPr>
          </a:lstStyle>
          <a:p>
            <a:pPr lvl="0" algn="r">
              <a:spcBef>
                <a:spcPct val="0"/>
              </a:spcBef>
              <a:buNone/>
            </a:pPr>
            <a:r>
              <a:rPr kumimoji="0" lang="en-US" sz="1800" b="0" i="0" u="none" strike="noStrike" kern="1200" cap="none" spc="0" normalizeH="0" baseline="0" noProof="0" dirty="0">
                <a:ln>
                  <a:noFill/>
                </a:ln>
                <a:solidFill>
                  <a:srgbClr val="517891"/>
                </a:solidFill>
                <a:effectLst/>
                <a:uLnTx/>
                <a:uFillTx/>
                <a:latin typeface="Avenir Next" panose="020B0503020202020204" pitchFamily="34" charset="0"/>
                <a:ea typeface="Verdana" panose="020B0604030504040204" pitchFamily="34" charset="0"/>
                <a:cs typeface="Verdana" panose="020B0604030504040204" pitchFamily="34" charset="0"/>
              </a:rPr>
              <a:t>Subtitle Goes Here</a:t>
            </a:r>
            <a:endParaRPr kumimoji="0" lang="en-US" sz="1800" b="0" i="0" u="none" strike="noStrike" kern="1200" cap="none" spc="0" normalizeH="0" baseline="30000" noProof="0" dirty="0">
              <a:ln>
                <a:noFill/>
              </a:ln>
              <a:solidFill>
                <a:srgbClr val="517891"/>
              </a:solidFill>
              <a:effectLst/>
              <a:uLnTx/>
              <a:uFillTx/>
              <a:latin typeface="Avenir Next" panose="020B0503020202020204" pitchFamily="34" charset="0"/>
              <a:ea typeface="Verdana" panose="020B0604030504040204" pitchFamily="34" charset="0"/>
              <a:cs typeface="Verdana" panose="020B0604030504040204" pitchFamily="34" charset="0"/>
            </a:endParaRPr>
          </a:p>
          <a:p>
            <a:pPr lvl="0" algn="r">
              <a:spcBef>
                <a:spcPct val="0"/>
              </a:spcBef>
              <a:buNone/>
            </a:pPr>
            <a:r>
              <a:rPr kumimoji="0" lang="en-US" sz="1800" b="0" i="0" u="none" strike="noStrike" kern="1200" cap="none" spc="0" normalizeH="0" baseline="0" noProof="0" dirty="0">
                <a:ln>
                  <a:noFill/>
                </a:ln>
                <a:solidFill>
                  <a:srgbClr val="517891"/>
                </a:solidFill>
                <a:effectLst/>
                <a:uLnTx/>
                <a:uFillTx/>
                <a:latin typeface="Avenir Next" panose="020B0503020202020204" pitchFamily="34" charset="0"/>
                <a:ea typeface="Verdana" panose="020B0604030504040204" pitchFamily="34" charset="0"/>
                <a:cs typeface="Verdana" panose="020B0604030504040204" pitchFamily="34" charset="0"/>
              </a:rPr>
              <a:t>Location / Date /  Goes Here</a:t>
            </a:r>
            <a:endParaRPr kumimoji="0" lang="en-US" sz="1800" b="0" i="0" u="none" strike="noStrike" kern="1200" cap="none" spc="0" normalizeH="0" baseline="30000" noProof="0" dirty="0">
              <a:ln>
                <a:noFill/>
              </a:ln>
              <a:solidFill>
                <a:srgbClr val="517891"/>
              </a:solidFill>
              <a:effectLst/>
              <a:uLnTx/>
              <a:uFillTx/>
              <a:latin typeface="Avenir Next" panose="020B05030202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92727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7D570-0F82-AA4A-983F-798DC6788EDD}"/>
              </a:ext>
            </a:extLst>
          </p:cNvPr>
          <p:cNvSpPr>
            <a:spLocks noGrp="1"/>
          </p:cNvSpPr>
          <p:nvPr>
            <p:ph type="title"/>
          </p:nvPr>
        </p:nvSpPr>
        <p:spPr/>
        <p:txBody>
          <a:bodyPr/>
          <a:lstStyle>
            <a:lvl1pPr>
              <a:defRPr>
                <a:solidFill>
                  <a:srgbClr val="3E005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8932A50-EFCC-9443-BE10-96D162014F34}"/>
              </a:ext>
            </a:extLst>
          </p:cNvPr>
          <p:cNvSpPr>
            <a:spLocks noGrp="1"/>
          </p:cNvSpPr>
          <p:nvPr>
            <p:ph idx="1"/>
          </p:nvPr>
        </p:nvSpPr>
        <p:spPr/>
        <p:txBody>
          <a:bodyPr>
            <a:normAutofit/>
          </a:bodyPr>
          <a:lstStyle>
            <a:lvl1pPr>
              <a:defRPr sz="2800">
                <a:solidFill>
                  <a:srgbClr val="474B56"/>
                </a:solidFill>
              </a:defRPr>
            </a:lvl1pPr>
            <a:lvl2pPr>
              <a:defRPr sz="2400">
                <a:solidFill>
                  <a:srgbClr val="517891"/>
                </a:solidFill>
              </a:defRPr>
            </a:lvl2pPr>
            <a:lvl3pPr>
              <a:defRPr sz="2000">
                <a:solidFill>
                  <a:srgbClr val="517891"/>
                </a:solidFill>
              </a:defRPr>
            </a:lvl3pPr>
            <a:lvl4pPr>
              <a:defRPr sz="1800">
                <a:solidFill>
                  <a:srgbClr val="517891"/>
                </a:solidFill>
              </a:defRPr>
            </a:lvl4pPr>
            <a:lvl5pPr>
              <a:defRPr sz="1800">
                <a:solidFill>
                  <a:srgbClr val="51789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34" name="Picture 233">
            <a:extLst>
              <a:ext uri="{FF2B5EF4-FFF2-40B4-BE49-F238E27FC236}">
                <a16:creationId xmlns:a16="http://schemas.microsoft.com/office/drawing/2014/main" id="{AFD2E5E3-B045-C641-B255-472459999BFF}"/>
              </a:ext>
            </a:extLst>
          </p:cNvPr>
          <p:cNvPicPr>
            <a:picLocks noChangeAspect="1"/>
          </p:cNvPicPr>
          <p:nvPr userDrawn="1"/>
        </p:nvPicPr>
        <p:blipFill rotWithShape="1">
          <a:blip r:embed="rId2"/>
          <a:srcRect l="84911" b="52616"/>
          <a:stretch/>
        </p:blipFill>
        <p:spPr>
          <a:xfrm>
            <a:off x="10875352" y="561551"/>
            <a:ext cx="574527" cy="562783"/>
          </a:xfrm>
          <a:prstGeom prst="rect">
            <a:avLst/>
          </a:prstGeom>
        </p:spPr>
      </p:pic>
      <p:grpSp>
        <p:nvGrpSpPr>
          <p:cNvPr id="4" name="Group 3">
            <a:extLst>
              <a:ext uri="{FF2B5EF4-FFF2-40B4-BE49-F238E27FC236}">
                <a16:creationId xmlns:a16="http://schemas.microsoft.com/office/drawing/2014/main" id="{A186C334-0CAD-374B-8624-829354119FA1}"/>
              </a:ext>
            </a:extLst>
          </p:cNvPr>
          <p:cNvGrpSpPr/>
          <p:nvPr userDrawn="1"/>
        </p:nvGrpSpPr>
        <p:grpSpPr>
          <a:xfrm>
            <a:off x="838200" y="6230010"/>
            <a:ext cx="10515600" cy="128926"/>
            <a:chOff x="838200" y="6440133"/>
            <a:chExt cx="10515600" cy="128926"/>
          </a:xfrm>
        </p:grpSpPr>
        <p:cxnSp>
          <p:nvCxnSpPr>
            <p:cNvPr id="6" name="Straight Connector 5">
              <a:extLst>
                <a:ext uri="{FF2B5EF4-FFF2-40B4-BE49-F238E27FC236}">
                  <a16:creationId xmlns:a16="http://schemas.microsoft.com/office/drawing/2014/main" id="{CD75522B-478E-6E4E-AF64-2319397D812B}"/>
                </a:ext>
              </a:extLst>
            </p:cNvPr>
            <p:cNvCxnSpPr>
              <a:cxnSpLocks/>
            </p:cNvCxnSpPr>
            <p:nvPr userDrawn="1"/>
          </p:nvCxnSpPr>
          <p:spPr>
            <a:xfrm>
              <a:off x="1607128" y="6440133"/>
              <a:ext cx="9746672" cy="0"/>
            </a:xfrm>
            <a:prstGeom prst="line">
              <a:avLst/>
            </a:prstGeom>
            <a:ln w="25400" cap="rnd">
              <a:solidFill>
                <a:srgbClr val="F16422"/>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7AF55F80-BFC9-0647-8B93-0E0ADD125DB8}"/>
                </a:ext>
              </a:extLst>
            </p:cNvPr>
            <p:cNvCxnSpPr>
              <a:cxnSpLocks/>
            </p:cNvCxnSpPr>
            <p:nvPr userDrawn="1"/>
          </p:nvCxnSpPr>
          <p:spPr>
            <a:xfrm>
              <a:off x="838200" y="6504596"/>
              <a:ext cx="10515600" cy="0"/>
            </a:xfrm>
            <a:prstGeom prst="line">
              <a:avLst/>
            </a:prstGeom>
            <a:ln w="25400" cap="rnd">
              <a:solidFill>
                <a:srgbClr val="8CC73F"/>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AB46EDC1-D7AD-754E-ABD7-60924A30EAF4}"/>
                </a:ext>
              </a:extLst>
            </p:cNvPr>
            <p:cNvCxnSpPr>
              <a:cxnSpLocks/>
            </p:cNvCxnSpPr>
            <p:nvPr userDrawn="1"/>
          </p:nvCxnSpPr>
          <p:spPr>
            <a:xfrm>
              <a:off x="1170710" y="6569059"/>
              <a:ext cx="10183090" cy="0"/>
            </a:xfrm>
            <a:prstGeom prst="line">
              <a:avLst/>
            </a:prstGeom>
            <a:ln w="25400" cap="rnd">
              <a:solidFill>
                <a:srgbClr val="00A9E7"/>
              </a:solidFill>
            </a:ln>
          </p:spPr>
          <p:style>
            <a:lnRef idx="1">
              <a:schemeClr val="accent1"/>
            </a:lnRef>
            <a:fillRef idx="0">
              <a:schemeClr val="accent1"/>
            </a:fillRef>
            <a:effectRef idx="0">
              <a:schemeClr val="accent1"/>
            </a:effectRef>
            <a:fontRef idx="minor">
              <a:schemeClr val="tx1"/>
            </a:fontRef>
          </p:style>
        </p:cxnSp>
      </p:grpSp>
      <p:cxnSp>
        <p:nvCxnSpPr>
          <p:cNvPr id="115" name="Straight Connector 114">
            <a:extLst>
              <a:ext uri="{FF2B5EF4-FFF2-40B4-BE49-F238E27FC236}">
                <a16:creationId xmlns:a16="http://schemas.microsoft.com/office/drawing/2014/main" id="{CC2291B4-9F9E-9C4B-88BB-61A1A3994F58}"/>
              </a:ext>
            </a:extLst>
          </p:cNvPr>
          <p:cNvCxnSpPr/>
          <p:nvPr userDrawn="1"/>
        </p:nvCxnSpPr>
        <p:spPr>
          <a:xfrm>
            <a:off x="838200" y="1242821"/>
            <a:ext cx="10515600" cy="0"/>
          </a:xfrm>
          <a:prstGeom prst="line">
            <a:avLst/>
          </a:prstGeom>
          <a:ln w="15875" cap="rnd">
            <a:solidFill>
              <a:srgbClr val="517790"/>
            </a:solidFill>
          </a:ln>
        </p:spPr>
        <p:style>
          <a:lnRef idx="1">
            <a:schemeClr val="accent1"/>
          </a:lnRef>
          <a:fillRef idx="0">
            <a:schemeClr val="accent1"/>
          </a:fillRef>
          <a:effectRef idx="0">
            <a:schemeClr val="accent1"/>
          </a:effectRef>
          <a:fontRef idx="minor">
            <a:schemeClr val="tx1"/>
          </a:fontRef>
        </p:style>
      </p:cxnSp>
      <p:sp>
        <p:nvSpPr>
          <p:cNvPr id="11" name="Date Placeholder 3">
            <a:extLst>
              <a:ext uri="{FF2B5EF4-FFF2-40B4-BE49-F238E27FC236}">
                <a16:creationId xmlns:a16="http://schemas.microsoft.com/office/drawing/2014/main" id="{2CCD366D-A093-304E-8DAE-96EC9A65D4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B1712-D665-8D48-A115-B30EC50DD038}" type="datetimeFigureOut">
              <a:rPr lang="en-US" smtClean="0"/>
              <a:t>3/19/2021</a:t>
            </a:fld>
            <a:endParaRPr lang="en-US"/>
          </a:p>
        </p:txBody>
      </p:sp>
      <p:sp>
        <p:nvSpPr>
          <p:cNvPr id="12" name="Footer Placeholder 4">
            <a:extLst>
              <a:ext uri="{FF2B5EF4-FFF2-40B4-BE49-F238E27FC236}">
                <a16:creationId xmlns:a16="http://schemas.microsoft.com/office/drawing/2014/main" id="{73BDF7BF-6695-1E41-AA37-AED387DDEB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3" name="Slide Number Placeholder 5">
            <a:extLst>
              <a:ext uri="{FF2B5EF4-FFF2-40B4-BE49-F238E27FC236}">
                <a16:creationId xmlns:a16="http://schemas.microsoft.com/office/drawing/2014/main" id="{1C86A9B1-0718-544D-A318-31917CB048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50224-1F63-AB4C-B109-83CB16CE5C1C}" type="slidenum">
              <a:rPr lang="en-US" smtClean="0"/>
              <a:t>‹#›</a:t>
            </a:fld>
            <a:endParaRPr lang="en-US"/>
          </a:p>
        </p:txBody>
      </p:sp>
    </p:spTree>
    <p:extLst>
      <p:ext uri="{BB962C8B-B14F-4D97-AF65-F5344CB8AC3E}">
        <p14:creationId xmlns:p14="http://schemas.microsoft.com/office/powerpoint/2010/main" val="4145481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3E005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E6D49-B3E9-1944-8052-7F9BC7A7C465}"/>
              </a:ext>
            </a:extLst>
          </p:cNvPr>
          <p:cNvSpPr>
            <a:spLocks noGrp="1"/>
          </p:cNvSpPr>
          <p:nvPr>
            <p:ph type="title" hasCustomPrompt="1"/>
          </p:nvPr>
        </p:nvSpPr>
        <p:spPr>
          <a:xfrm>
            <a:off x="3394850" y="3003456"/>
            <a:ext cx="6376471" cy="851087"/>
          </a:xfrm>
        </p:spPr>
        <p:txBody>
          <a:bodyPr anchor="ctr">
            <a:normAutofit/>
          </a:bodyPr>
          <a:lstStyle>
            <a:lvl1pPr algn="r">
              <a:defRPr sz="3600">
                <a:solidFill>
                  <a:schemeClr val="bg1">
                    <a:lumMod val="95000"/>
                  </a:schemeClr>
                </a:solidFill>
              </a:defRPr>
            </a:lvl1pPr>
          </a:lstStyle>
          <a:p>
            <a:r>
              <a:rPr lang="en-US" dirty="0"/>
              <a:t>Divider Slide 1</a:t>
            </a:r>
          </a:p>
        </p:txBody>
      </p:sp>
      <p:pic>
        <p:nvPicPr>
          <p:cNvPr id="154" name="Picture 153">
            <a:extLst>
              <a:ext uri="{FF2B5EF4-FFF2-40B4-BE49-F238E27FC236}">
                <a16:creationId xmlns:a16="http://schemas.microsoft.com/office/drawing/2014/main" id="{9D972BD9-DFB8-A74A-A35C-0A695FCF2220}"/>
              </a:ext>
            </a:extLst>
          </p:cNvPr>
          <p:cNvPicPr>
            <a:picLocks noChangeAspect="1"/>
          </p:cNvPicPr>
          <p:nvPr userDrawn="1"/>
        </p:nvPicPr>
        <p:blipFill rotWithShape="1">
          <a:blip r:embed="rId2"/>
          <a:srcRect l="84911" b="52616"/>
          <a:stretch/>
        </p:blipFill>
        <p:spPr>
          <a:xfrm>
            <a:off x="669179" y="2254484"/>
            <a:ext cx="2444776" cy="2394802"/>
          </a:xfrm>
          <a:prstGeom prst="rect">
            <a:avLst/>
          </a:prstGeom>
        </p:spPr>
      </p:pic>
    </p:spTree>
    <p:extLst>
      <p:ext uri="{BB962C8B-B14F-4D97-AF65-F5344CB8AC3E}">
        <p14:creationId xmlns:p14="http://schemas.microsoft.com/office/powerpoint/2010/main" val="2962766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rgbClr val="51789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E6D49-B3E9-1944-8052-7F9BC7A7C465}"/>
              </a:ext>
            </a:extLst>
          </p:cNvPr>
          <p:cNvSpPr>
            <a:spLocks noGrp="1"/>
          </p:cNvSpPr>
          <p:nvPr>
            <p:ph type="title" hasCustomPrompt="1"/>
          </p:nvPr>
        </p:nvSpPr>
        <p:spPr>
          <a:xfrm>
            <a:off x="3394850" y="3003455"/>
            <a:ext cx="6373171" cy="851087"/>
          </a:xfrm>
        </p:spPr>
        <p:txBody>
          <a:bodyPr anchor="ctr">
            <a:normAutofit/>
          </a:bodyPr>
          <a:lstStyle>
            <a:lvl1pPr algn="r">
              <a:defRPr sz="3600">
                <a:solidFill>
                  <a:schemeClr val="bg1">
                    <a:lumMod val="95000"/>
                  </a:schemeClr>
                </a:solidFill>
              </a:defRPr>
            </a:lvl1pPr>
          </a:lstStyle>
          <a:p>
            <a:r>
              <a:rPr lang="en-US" dirty="0"/>
              <a:t>Divider Slide 2</a:t>
            </a:r>
          </a:p>
        </p:txBody>
      </p:sp>
      <p:pic>
        <p:nvPicPr>
          <p:cNvPr id="110" name="Picture 109">
            <a:extLst>
              <a:ext uri="{FF2B5EF4-FFF2-40B4-BE49-F238E27FC236}">
                <a16:creationId xmlns:a16="http://schemas.microsoft.com/office/drawing/2014/main" id="{C3F31F94-6894-0E4D-BBB7-B6F8385A293B}"/>
              </a:ext>
            </a:extLst>
          </p:cNvPr>
          <p:cNvPicPr>
            <a:picLocks noChangeAspect="1"/>
          </p:cNvPicPr>
          <p:nvPr userDrawn="1"/>
        </p:nvPicPr>
        <p:blipFill rotWithShape="1">
          <a:blip r:embed="rId2"/>
          <a:srcRect l="84911" b="52616"/>
          <a:stretch/>
        </p:blipFill>
        <p:spPr>
          <a:xfrm>
            <a:off x="669179" y="2254484"/>
            <a:ext cx="2444776" cy="2394802"/>
          </a:xfrm>
          <a:prstGeom prst="rect">
            <a:avLst/>
          </a:prstGeom>
        </p:spPr>
      </p:pic>
    </p:spTree>
    <p:extLst>
      <p:ext uri="{BB962C8B-B14F-4D97-AF65-F5344CB8AC3E}">
        <p14:creationId xmlns:p14="http://schemas.microsoft.com/office/powerpoint/2010/main" val="2729134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051BE-3EB5-1244-8E14-DED9F684FFB7}"/>
              </a:ext>
            </a:extLst>
          </p:cNvPr>
          <p:cNvSpPr>
            <a:spLocks noGrp="1"/>
          </p:cNvSpPr>
          <p:nvPr>
            <p:ph type="title"/>
          </p:nvPr>
        </p:nvSpPr>
        <p:spPr/>
        <p:txBody>
          <a:bodyPr/>
          <a:lstStyle/>
          <a:p>
            <a:r>
              <a:rPr lang="en-US" dirty="0"/>
              <a:t>Click to edit Master title style</a:t>
            </a:r>
          </a:p>
        </p:txBody>
      </p:sp>
      <p:pic>
        <p:nvPicPr>
          <p:cNvPr id="12" name="Picture 11">
            <a:extLst>
              <a:ext uri="{FF2B5EF4-FFF2-40B4-BE49-F238E27FC236}">
                <a16:creationId xmlns:a16="http://schemas.microsoft.com/office/drawing/2014/main" id="{679894A5-40FA-C544-8A22-CC8055502D2D}"/>
              </a:ext>
            </a:extLst>
          </p:cNvPr>
          <p:cNvPicPr>
            <a:picLocks noChangeAspect="1"/>
          </p:cNvPicPr>
          <p:nvPr userDrawn="1"/>
        </p:nvPicPr>
        <p:blipFill rotWithShape="1">
          <a:blip r:embed="rId2"/>
          <a:srcRect l="84911" b="52616"/>
          <a:stretch/>
        </p:blipFill>
        <p:spPr>
          <a:xfrm>
            <a:off x="10875352" y="561551"/>
            <a:ext cx="574527" cy="562783"/>
          </a:xfrm>
          <a:prstGeom prst="rect">
            <a:avLst/>
          </a:prstGeom>
        </p:spPr>
      </p:pic>
      <p:grpSp>
        <p:nvGrpSpPr>
          <p:cNvPr id="13" name="Group 12">
            <a:extLst>
              <a:ext uri="{FF2B5EF4-FFF2-40B4-BE49-F238E27FC236}">
                <a16:creationId xmlns:a16="http://schemas.microsoft.com/office/drawing/2014/main" id="{58E449BF-5062-D54F-B901-1C32240635B2}"/>
              </a:ext>
            </a:extLst>
          </p:cNvPr>
          <p:cNvGrpSpPr/>
          <p:nvPr userDrawn="1"/>
        </p:nvGrpSpPr>
        <p:grpSpPr>
          <a:xfrm>
            <a:off x="838200" y="6230010"/>
            <a:ext cx="10515600" cy="128926"/>
            <a:chOff x="838200" y="6440133"/>
            <a:chExt cx="10515600" cy="128926"/>
          </a:xfrm>
        </p:grpSpPr>
        <p:cxnSp>
          <p:nvCxnSpPr>
            <p:cNvPr id="14" name="Straight Connector 13">
              <a:extLst>
                <a:ext uri="{FF2B5EF4-FFF2-40B4-BE49-F238E27FC236}">
                  <a16:creationId xmlns:a16="http://schemas.microsoft.com/office/drawing/2014/main" id="{006FF19C-4E23-8046-9AD4-55F42682499B}"/>
                </a:ext>
              </a:extLst>
            </p:cNvPr>
            <p:cNvCxnSpPr>
              <a:cxnSpLocks/>
            </p:cNvCxnSpPr>
            <p:nvPr userDrawn="1"/>
          </p:nvCxnSpPr>
          <p:spPr>
            <a:xfrm>
              <a:off x="1607128" y="6440133"/>
              <a:ext cx="9746672" cy="0"/>
            </a:xfrm>
            <a:prstGeom prst="line">
              <a:avLst/>
            </a:prstGeom>
            <a:ln w="25400" cap="rnd">
              <a:solidFill>
                <a:srgbClr val="F1642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C633CB-60EF-9245-B9CE-2D5ED02BBD19}"/>
                </a:ext>
              </a:extLst>
            </p:cNvPr>
            <p:cNvCxnSpPr>
              <a:cxnSpLocks/>
            </p:cNvCxnSpPr>
            <p:nvPr userDrawn="1"/>
          </p:nvCxnSpPr>
          <p:spPr>
            <a:xfrm>
              <a:off x="838200" y="6504596"/>
              <a:ext cx="10515600" cy="0"/>
            </a:xfrm>
            <a:prstGeom prst="line">
              <a:avLst/>
            </a:prstGeom>
            <a:ln w="25400" cap="rnd">
              <a:solidFill>
                <a:srgbClr val="8CC73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A5774A9-D8F4-6942-A98F-4FB937885238}"/>
                </a:ext>
              </a:extLst>
            </p:cNvPr>
            <p:cNvCxnSpPr>
              <a:cxnSpLocks/>
            </p:cNvCxnSpPr>
            <p:nvPr userDrawn="1"/>
          </p:nvCxnSpPr>
          <p:spPr>
            <a:xfrm>
              <a:off x="1170710" y="6569059"/>
              <a:ext cx="10183090" cy="0"/>
            </a:xfrm>
            <a:prstGeom prst="line">
              <a:avLst/>
            </a:prstGeom>
            <a:ln w="25400" cap="rnd">
              <a:solidFill>
                <a:srgbClr val="00A9E7"/>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a:extLst>
              <a:ext uri="{FF2B5EF4-FFF2-40B4-BE49-F238E27FC236}">
                <a16:creationId xmlns:a16="http://schemas.microsoft.com/office/drawing/2014/main" id="{9CCA3EE3-5F2C-3447-A0AC-16FC92E3E9B1}"/>
              </a:ext>
            </a:extLst>
          </p:cNvPr>
          <p:cNvCxnSpPr/>
          <p:nvPr userDrawn="1"/>
        </p:nvCxnSpPr>
        <p:spPr>
          <a:xfrm>
            <a:off x="838200" y="1242821"/>
            <a:ext cx="10515600" cy="0"/>
          </a:xfrm>
          <a:prstGeom prst="line">
            <a:avLst/>
          </a:prstGeom>
          <a:ln w="15875" cap="rnd">
            <a:solidFill>
              <a:srgbClr val="517790"/>
            </a:solidFill>
          </a:ln>
        </p:spPr>
        <p:style>
          <a:lnRef idx="1">
            <a:schemeClr val="accent1"/>
          </a:lnRef>
          <a:fillRef idx="0">
            <a:schemeClr val="accent1"/>
          </a:fillRef>
          <a:effectRef idx="0">
            <a:schemeClr val="accent1"/>
          </a:effectRef>
          <a:fontRef idx="minor">
            <a:schemeClr val="tx1"/>
          </a:fontRef>
        </p:style>
      </p:cxnSp>
      <p:sp>
        <p:nvSpPr>
          <p:cNvPr id="18" name="Date Placeholder 3">
            <a:extLst>
              <a:ext uri="{FF2B5EF4-FFF2-40B4-BE49-F238E27FC236}">
                <a16:creationId xmlns:a16="http://schemas.microsoft.com/office/drawing/2014/main" id="{D266092E-C786-E643-85A6-EF4DDF9176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B1712-D665-8D48-A115-B30EC50DD038}" type="datetimeFigureOut">
              <a:rPr lang="en-US" smtClean="0"/>
              <a:t>3/19/2021</a:t>
            </a:fld>
            <a:endParaRPr lang="en-US"/>
          </a:p>
        </p:txBody>
      </p:sp>
      <p:sp>
        <p:nvSpPr>
          <p:cNvPr id="19" name="Footer Placeholder 4">
            <a:extLst>
              <a:ext uri="{FF2B5EF4-FFF2-40B4-BE49-F238E27FC236}">
                <a16:creationId xmlns:a16="http://schemas.microsoft.com/office/drawing/2014/main" id="{3A5929D9-29C3-164C-B6B1-2E197E1FC7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20" name="Slide Number Placeholder 5">
            <a:extLst>
              <a:ext uri="{FF2B5EF4-FFF2-40B4-BE49-F238E27FC236}">
                <a16:creationId xmlns:a16="http://schemas.microsoft.com/office/drawing/2014/main" id="{53BF59FA-AAA8-0E4F-BD4B-68794E7526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50224-1F63-AB4C-B109-83CB16CE5C1C}" type="slidenum">
              <a:rPr lang="en-US" smtClean="0"/>
              <a:t>‹#›</a:t>
            </a:fld>
            <a:endParaRPr lang="en-US"/>
          </a:p>
        </p:txBody>
      </p:sp>
    </p:spTree>
    <p:extLst>
      <p:ext uri="{BB962C8B-B14F-4D97-AF65-F5344CB8AC3E}">
        <p14:creationId xmlns:p14="http://schemas.microsoft.com/office/powerpoint/2010/main" val="4188423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5CA15-5B89-384A-8332-A41160B91D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497BC1-687F-4047-A044-B5C85B91F788}"/>
              </a:ext>
            </a:extLst>
          </p:cNvPr>
          <p:cNvSpPr>
            <a:spLocks noGrp="1"/>
          </p:cNvSpPr>
          <p:nvPr>
            <p:ph sz="half" idx="1"/>
          </p:nvPr>
        </p:nvSpPr>
        <p:spPr>
          <a:xfrm>
            <a:off x="838200" y="160395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85B6AA-DB1F-EC45-B6E1-0C8CDD871327}"/>
              </a:ext>
            </a:extLst>
          </p:cNvPr>
          <p:cNvSpPr>
            <a:spLocks noGrp="1"/>
          </p:cNvSpPr>
          <p:nvPr>
            <p:ph sz="half" idx="2"/>
          </p:nvPr>
        </p:nvSpPr>
        <p:spPr>
          <a:xfrm>
            <a:off x="6172200" y="160395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id="{95B54897-C467-BE46-911A-5BB288951F32}"/>
              </a:ext>
            </a:extLst>
          </p:cNvPr>
          <p:cNvPicPr>
            <a:picLocks noChangeAspect="1"/>
          </p:cNvPicPr>
          <p:nvPr userDrawn="1"/>
        </p:nvPicPr>
        <p:blipFill rotWithShape="1">
          <a:blip r:embed="rId2"/>
          <a:srcRect l="84911" b="52616"/>
          <a:stretch/>
        </p:blipFill>
        <p:spPr>
          <a:xfrm>
            <a:off x="10875352" y="561551"/>
            <a:ext cx="574527" cy="562783"/>
          </a:xfrm>
          <a:prstGeom prst="rect">
            <a:avLst/>
          </a:prstGeom>
        </p:spPr>
      </p:pic>
      <p:grpSp>
        <p:nvGrpSpPr>
          <p:cNvPr id="16" name="Group 15">
            <a:extLst>
              <a:ext uri="{FF2B5EF4-FFF2-40B4-BE49-F238E27FC236}">
                <a16:creationId xmlns:a16="http://schemas.microsoft.com/office/drawing/2014/main" id="{AB5059CB-2B09-CA43-A32D-E534B31C6979}"/>
              </a:ext>
            </a:extLst>
          </p:cNvPr>
          <p:cNvGrpSpPr/>
          <p:nvPr userDrawn="1"/>
        </p:nvGrpSpPr>
        <p:grpSpPr>
          <a:xfrm>
            <a:off x="838200" y="6230010"/>
            <a:ext cx="10515600" cy="128926"/>
            <a:chOff x="838200" y="6440133"/>
            <a:chExt cx="10515600" cy="128926"/>
          </a:xfrm>
        </p:grpSpPr>
        <p:cxnSp>
          <p:nvCxnSpPr>
            <p:cNvPr id="17" name="Straight Connector 16">
              <a:extLst>
                <a:ext uri="{FF2B5EF4-FFF2-40B4-BE49-F238E27FC236}">
                  <a16:creationId xmlns:a16="http://schemas.microsoft.com/office/drawing/2014/main" id="{42ADF4C4-463E-BA43-B63C-04B88077CC9A}"/>
                </a:ext>
              </a:extLst>
            </p:cNvPr>
            <p:cNvCxnSpPr>
              <a:cxnSpLocks/>
            </p:cNvCxnSpPr>
            <p:nvPr userDrawn="1"/>
          </p:nvCxnSpPr>
          <p:spPr>
            <a:xfrm>
              <a:off x="1607128" y="6440133"/>
              <a:ext cx="9746672" cy="0"/>
            </a:xfrm>
            <a:prstGeom prst="line">
              <a:avLst/>
            </a:prstGeom>
            <a:ln w="25400" cap="rnd">
              <a:solidFill>
                <a:srgbClr val="F1642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EB83DCB-6D02-4247-A5D3-D6EFAC6C1CAE}"/>
                </a:ext>
              </a:extLst>
            </p:cNvPr>
            <p:cNvCxnSpPr>
              <a:cxnSpLocks/>
            </p:cNvCxnSpPr>
            <p:nvPr userDrawn="1"/>
          </p:nvCxnSpPr>
          <p:spPr>
            <a:xfrm>
              <a:off x="838200" y="6504596"/>
              <a:ext cx="10515600" cy="0"/>
            </a:xfrm>
            <a:prstGeom prst="line">
              <a:avLst/>
            </a:prstGeom>
            <a:ln w="25400" cap="rnd">
              <a:solidFill>
                <a:srgbClr val="8CC73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396B902-B17F-3440-9BBA-3BC60A3F99B6}"/>
                </a:ext>
              </a:extLst>
            </p:cNvPr>
            <p:cNvCxnSpPr>
              <a:cxnSpLocks/>
            </p:cNvCxnSpPr>
            <p:nvPr userDrawn="1"/>
          </p:nvCxnSpPr>
          <p:spPr>
            <a:xfrm>
              <a:off x="1170710" y="6569059"/>
              <a:ext cx="10183090" cy="0"/>
            </a:xfrm>
            <a:prstGeom prst="line">
              <a:avLst/>
            </a:prstGeom>
            <a:ln w="25400" cap="rnd">
              <a:solidFill>
                <a:srgbClr val="00A9E7"/>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49622A3D-E8E6-944A-8188-C0626514A224}"/>
              </a:ext>
            </a:extLst>
          </p:cNvPr>
          <p:cNvCxnSpPr/>
          <p:nvPr userDrawn="1"/>
        </p:nvCxnSpPr>
        <p:spPr>
          <a:xfrm>
            <a:off x="838200" y="1242821"/>
            <a:ext cx="10515600" cy="0"/>
          </a:xfrm>
          <a:prstGeom prst="line">
            <a:avLst/>
          </a:prstGeom>
          <a:ln w="15875" cap="rnd">
            <a:solidFill>
              <a:srgbClr val="517790"/>
            </a:solidFill>
          </a:ln>
        </p:spPr>
        <p:style>
          <a:lnRef idx="1">
            <a:schemeClr val="accent1"/>
          </a:lnRef>
          <a:fillRef idx="0">
            <a:schemeClr val="accent1"/>
          </a:fillRef>
          <a:effectRef idx="0">
            <a:schemeClr val="accent1"/>
          </a:effectRef>
          <a:fontRef idx="minor">
            <a:schemeClr val="tx1"/>
          </a:fontRef>
        </p:style>
      </p:cxnSp>
      <p:sp>
        <p:nvSpPr>
          <p:cNvPr id="21" name="Date Placeholder 3">
            <a:extLst>
              <a:ext uri="{FF2B5EF4-FFF2-40B4-BE49-F238E27FC236}">
                <a16:creationId xmlns:a16="http://schemas.microsoft.com/office/drawing/2014/main" id="{CC48C5CE-265A-194D-82FF-F4A3B2A6B0AD}"/>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B1712-D665-8D48-A115-B30EC50DD038}" type="datetimeFigureOut">
              <a:rPr lang="en-US" smtClean="0"/>
              <a:t>3/19/2021</a:t>
            </a:fld>
            <a:endParaRPr lang="en-US"/>
          </a:p>
        </p:txBody>
      </p:sp>
      <p:sp>
        <p:nvSpPr>
          <p:cNvPr id="22" name="Footer Placeholder 4">
            <a:extLst>
              <a:ext uri="{FF2B5EF4-FFF2-40B4-BE49-F238E27FC236}">
                <a16:creationId xmlns:a16="http://schemas.microsoft.com/office/drawing/2014/main" id="{E252AD3C-74DB-F141-BD93-C852E31C77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23" name="Slide Number Placeholder 5">
            <a:extLst>
              <a:ext uri="{FF2B5EF4-FFF2-40B4-BE49-F238E27FC236}">
                <a16:creationId xmlns:a16="http://schemas.microsoft.com/office/drawing/2014/main" id="{2BC4890D-EA77-1945-AF55-4BED43B2E5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50224-1F63-AB4C-B109-83CB16CE5C1C}" type="slidenum">
              <a:rPr lang="en-US" smtClean="0"/>
              <a:t>‹#›</a:t>
            </a:fld>
            <a:endParaRPr lang="en-US"/>
          </a:p>
        </p:txBody>
      </p:sp>
    </p:spTree>
    <p:extLst>
      <p:ext uri="{BB962C8B-B14F-4D97-AF65-F5344CB8AC3E}">
        <p14:creationId xmlns:p14="http://schemas.microsoft.com/office/powerpoint/2010/main" val="1477493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6DEE563-4BCF-834C-B308-E79C8046F112}"/>
              </a:ext>
            </a:extLst>
          </p:cNvPr>
          <p:cNvPicPr>
            <a:picLocks noChangeAspect="1"/>
          </p:cNvPicPr>
          <p:nvPr userDrawn="1"/>
        </p:nvPicPr>
        <p:blipFill rotWithShape="1">
          <a:blip r:embed="rId2"/>
          <a:srcRect l="84911" b="52616"/>
          <a:stretch/>
        </p:blipFill>
        <p:spPr>
          <a:xfrm>
            <a:off x="10875352" y="561551"/>
            <a:ext cx="574527" cy="562783"/>
          </a:xfrm>
          <a:prstGeom prst="rect">
            <a:avLst/>
          </a:prstGeom>
        </p:spPr>
      </p:pic>
      <p:grpSp>
        <p:nvGrpSpPr>
          <p:cNvPr id="11" name="Group 10">
            <a:extLst>
              <a:ext uri="{FF2B5EF4-FFF2-40B4-BE49-F238E27FC236}">
                <a16:creationId xmlns:a16="http://schemas.microsoft.com/office/drawing/2014/main" id="{1887DB32-602B-1F43-B860-7C90BAF32244}"/>
              </a:ext>
            </a:extLst>
          </p:cNvPr>
          <p:cNvGrpSpPr/>
          <p:nvPr userDrawn="1"/>
        </p:nvGrpSpPr>
        <p:grpSpPr>
          <a:xfrm>
            <a:off x="838200" y="6230010"/>
            <a:ext cx="10515600" cy="128926"/>
            <a:chOff x="838200" y="6440133"/>
            <a:chExt cx="10515600" cy="128926"/>
          </a:xfrm>
        </p:grpSpPr>
        <p:cxnSp>
          <p:nvCxnSpPr>
            <p:cNvPr id="12" name="Straight Connector 11">
              <a:extLst>
                <a:ext uri="{FF2B5EF4-FFF2-40B4-BE49-F238E27FC236}">
                  <a16:creationId xmlns:a16="http://schemas.microsoft.com/office/drawing/2014/main" id="{BF8338AA-F926-AB48-8245-B5632F68C350}"/>
                </a:ext>
              </a:extLst>
            </p:cNvPr>
            <p:cNvCxnSpPr>
              <a:cxnSpLocks/>
            </p:cNvCxnSpPr>
            <p:nvPr userDrawn="1"/>
          </p:nvCxnSpPr>
          <p:spPr>
            <a:xfrm>
              <a:off x="1607128" y="6440133"/>
              <a:ext cx="9746672" cy="0"/>
            </a:xfrm>
            <a:prstGeom prst="line">
              <a:avLst/>
            </a:prstGeom>
            <a:ln w="25400" cap="rnd">
              <a:solidFill>
                <a:srgbClr val="F1642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1ADAA1B-6764-234D-B73C-8C472032C541}"/>
                </a:ext>
              </a:extLst>
            </p:cNvPr>
            <p:cNvCxnSpPr>
              <a:cxnSpLocks/>
            </p:cNvCxnSpPr>
            <p:nvPr userDrawn="1"/>
          </p:nvCxnSpPr>
          <p:spPr>
            <a:xfrm>
              <a:off x="838200" y="6504596"/>
              <a:ext cx="10515600" cy="0"/>
            </a:xfrm>
            <a:prstGeom prst="line">
              <a:avLst/>
            </a:prstGeom>
            <a:ln w="25400" cap="rnd">
              <a:solidFill>
                <a:srgbClr val="8CC73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27A6A90-372A-DA48-8468-69B9779DEF9F}"/>
                </a:ext>
              </a:extLst>
            </p:cNvPr>
            <p:cNvCxnSpPr>
              <a:cxnSpLocks/>
            </p:cNvCxnSpPr>
            <p:nvPr userDrawn="1"/>
          </p:nvCxnSpPr>
          <p:spPr>
            <a:xfrm>
              <a:off x="1170710" y="6569059"/>
              <a:ext cx="10183090" cy="0"/>
            </a:xfrm>
            <a:prstGeom prst="line">
              <a:avLst/>
            </a:prstGeom>
            <a:ln w="25400" cap="rnd">
              <a:solidFill>
                <a:srgbClr val="00A9E7"/>
              </a:solidFill>
            </a:ln>
          </p:spPr>
          <p:style>
            <a:lnRef idx="1">
              <a:schemeClr val="accent1"/>
            </a:lnRef>
            <a:fillRef idx="0">
              <a:schemeClr val="accent1"/>
            </a:fillRef>
            <a:effectRef idx="0">
              <a:schemeClr val="accent1"/>
            </a:effectRef>
            <a:fontRef idx="minor">
              <a:schemeClr val="tx1"/>
            </a:fontRef>
          </p:style>
        </p:cxnSp>
      </p:grpSp>
      <p:sp>
        <p:nvSpPr>
          <p:cNvPr id="16" name="Date Placeholder 3">
            <a:extLst>
              <a:ext uri="{FF2B5EF4-FFF2-40B4-BE49-F238E27FC236}">
                <a16:creationId xmlns:a16="http://schemas.microsoft.com/office/drawing/2014/main" id="{A2BC4876-A378-784F-9D41-4809C3683D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B1712-D665-8D48-A115-B30EC50DD038}" type="datetimeFigureOut">
              <a:rPr lang="en-US" smtClean="0"/>
              <a:t>3/19/2021</a:t>
            </a:fld>
            <a:endParaRPr lang="en-US"/>
          </a:p>
        </p:txBody>
      </p:sp>
      <p:sp>
        <p:nvSpPr>
          <p:cNvPr id="17" name="Footer Placeholder 4">
            <a:extLst>
              <a:ext uri="{FF2B5EF4-FFF2-40B4-BE49-F238E27FC236}">
                <a16:creationId xmlns:a16="http://schemas.microsoft.com/office/drawing/2014/main" id="{403CE7E0-9A03-6C4E-9F66-183EAACE65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8" name="Slide Number Placeholder 5">
            <a:extLst>
              <a:ext uri="{FF2B5EF4-FFF2-40B4-BE49-F238E27FC236}">
                <a16:creationId xmlns:a16="http://schemas.microsoft.com/office/drawing/2014/main" id="{3D277181-0CA4-A549-816F-5FFF199D9D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50224-1F63-AB4C-B109-83CB16CE5C1C}" type="slidenum">
              <a:rPr lang="en-US" smtClean="0"/>
              <a:t>‹#›</a:t>
            </a:fld>
            <a:endParaRPr lang="en-US"/>
          </a:p>
        </p:txBody>
      </p:sp>
    </p:spTree>
    <p:extLst>
      <p:ext uri="{BB962C8B-B14F-4D97-AF65-F5344CB8AC3E}">
        <p14:creationId xmlns:p14="http://schemas.microsoft.com/office/powerpoint/2010/main" val="249073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E6869-BCEB-47D5-BC2F-35C5EBAA94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3005BE-7D89-4128-B19E-DC66DF3F18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47B9FD-C340-4647-A349-E6BD528F4703}"/>
              </a:ext>
            </a:extLst>
          </p:cNvPr>
          <p:cNvSpPr>
            <a:spLocks noGrp="1"/>
          </p:cNvSpPr>
          <p:nvPr>
            <p:ph type="dt" sz="half" idx="10"/>
          </p:nvPr>
        </p:nvSpPr>
        <p:spPr/>
        <p:txBody>
          <a:bodyPr/>
          <a:lstStyle/>
          <a:p>
            <a:fld id="{902F856E-ABA6-4BB4-9B32-91263B25C176}" type="datetimeFigureOut">
              <a:rPr lang="en-US" smtClean="0"/>
              <a:t>3/19/2021</a:t>
            </a:fld>
            <a:endParaRPr lang="en-US"/>
          </a:p>
        </p:txBody>
      </p:sp>
      <p:sp>
        <p:nvSpPr>
          <p:cNvPr id="5" name="Footer Placeholder 4">
            <a:extLst>
              <a:ext uri="{FF2B5EF4-FFF2-40B4-BE49-F238E27FC236}">
                <a16:creationId xmlns:a16="http://schemas.microsoft.com/office/drawing/2014/main" id="{11027B78-7D3A-4D17-BE29-1AD671AA6D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744CCD-32BE-4CE6-8764-3DB97F9A7D40}"/>
              </a:ext>
            </a:extLst>
          </p:cNvPr>
          <p:cNvSpPr>
            <a:spLocks noGrp="1"/>
          </p:cNvSpPr>
          <p:nvPr>
            <p:ph type="sldNum" sz="quarter" idx="12"/>
          </p:nvPr>
        </p:nvSpPr>
        <p:spPr/>
        <p:txBody>
          <a:bodyPr/>
          <a:lstStyle/>
          <a:p>
            <a:fld id="{6F0C74CA-A429-4887-BD0C-6B449F08BFD7}" type="slidenum">
              <a:rPr lang="en-US" smtClean="0"/>
              <a:t>‹#›</a:t>
            </a:fld>
            <a:endParaRPr lang="en-US"/>
          </a:p>
        </p:txBody>
      </p:sp>
    </p:spTree>
    <p:extLst>
      <p:ext uri="{BB962C8B-B14F-4D97-AF65-F5344CB8AC3E}">
        <p14:creationId xmlns:p14="http://schemas.microsoft.com/office/powerpoint/2010/main" val="6446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BB42E7-A2E2-1745-987F-C233D4515142}"/>
              </a:ext>
            </a:extLst>
          </p:cNvPr>
          <p:cNvSpPr>
            <a:spLocks noGrp="1"/>
          </p:cNvSpPr>
          <p:nvPr>
            <p:ph type="title"/>
          </p:nvPr>
        </p:nvSpPr>
        <p:spPr>
          <a:xfrm>
            <a:off x="838200" y="563527"/>
            <a:ext cx="10515600" cy="65933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E67C3B3-87CA-4346-9841-54CED71218F9}"/>
              </a:ext>
            </a:extLst>
          </p:cNvPr>
          <p:cNvSpPr>
            <a:spLocks noGrp="1"/>
          </p:cNvSpPr>
          <p:nvPr>
            <p:ph type="body" idx="1"/>
          </p:nvPr>
        </p:nvSpPr>
        <p:spPr>
          <a:xfrm>
            <a:off x="838200" y="1442853"/>
            <a:ext cx="10515600" cy="47133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E3080A5-8F86-3F47-8405-B1B67E6B48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B1712-D665-8D48-A115-B30EC50DD038}" type="datetimeFigureOut">
              <a:rPr lang="en-US" smtClean="0"/>
              <a:t>3/19/2021</a:t>
            </a:fld>
            <a:endParaRPr lang="en-US"/>
          </a:p>
        </p:txBody>
      </p:sp>
      <p:sp>
        <p:nvSpPr>
          <p:cNvPr id="5" name="Footer Placeholder 4">
            <a:extLst>
              <a:ext uri="{FF2B5EF4-FFF2-40B4-BE49-F238E27FC236}">
                <a16:creationId xmlns:a16="http://schemas.microsoft.com/office/drawing/2014/main" id="{AF6088D0-5147-5845-817F-AF1F89499D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A2AC55-C372-4347-8E40-BE33A231AF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50224-1F63-AB4C-B109-83CB16CE5C1C}" type="slidenum">
              <a:rPr lang="en-US" smtClean="0"/>
              <a:t>‹#›</a:t>
            </a:fld>
            <a:endParaRPr lang="en-US"/>
          </a:p>
        </p:txBody>
      </p:sp>
    </p:spTree>
    <p:extLst>
      <p:ext uri="{BB962C8B-B14F-4D97-AF65-F5344CB8AC3E}">
        <p14:creationId xmlns:p14="http://schemas.microsoft.com/office/powerpoint/2010/main" val="156864890"/>
      </p:ext>
    </p:extLst>
  </p:cSld>
  <p:clrMap bg1="lt1" tx1="dk1" bg2="lt2" tx2="dk2" accent1="accent1" accent2="accent2" accent3="accent3" accent4="accent4" accent5="accent5" accent6="accent6" hlink="hlink" folHlink="folHlink"/>
  <p:sldLayoutIdLst>
    <p:sldLayoutId id="2147483668" r:id="rId1"/>
    <p:sldLayoutId id="2147483667" r:id="rId2"/>
    <p:sldLayoutId id="2147483650" r:id="rId3"/>
    <p:sldLayoutId id="2147483661" r:id="rId4"/>
    <p:sldLayoutId id="2147483666" r:id="rId5"/>
    <p:sldLayoutId id="2147483654" r:id="rId6"/>
    <p:sldLayoutId id="2147483652" r:id="rId7"/>
    <p:sldLayoutId id="2147483655" r:id="rId8"/>
  </p:sldLayoutIdLst>
  <p:txStyles>
    <p:titleStyle>
      <a:lvl1pPr algn="l" defTabSz="914400" rtl="0" eaLnBrk="1" latinLnBrk="0" hangingPunct="1">
        <a:lnSpc>
          <a:spcPct val="90000"/>
        </a:lnSpc>
        <a:spcBef>
          <a:spcPct val="0"/>
        </a:spcBef>
        <a:buNone/>
        <a:defRPr sz="3600" b="0" i="0" kern="1200">
          <a:solidFill>
            <a:srgbClr val="3E0052"/>
          </a:solidFill>
          <a:latin typeface="Avenir Next Medium" panose="020B0503020202020204" pitchFamily="34" charset="0"/>
          <a:ea typeface="Verdana" panose="020B060403050404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System Font Regular"/>
        <a:buChar char="&gt;"/>
        <a:defRPr sz="24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System Font Regular"/>
        <a:buChar char="&gt;"/>
        <a:defRPr sz="20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System Font Regular"/>
        <a:buChar char="&gt;"/>
        <a:defRPr sz="18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System Font Regular"/>
        <a:buChar char="&gt;"/>
        <a:defRPr sz="16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System Font Regular"/>
        <a:buChar char="&gt;"/>
        <a:defRPr sz="16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678FEE-BAD1-4AD2-971E-40AA800394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2273F4-0E5C-4E13-85C8-FDC017081D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17ED96-72A3-4DFD-9001-34D3DD5DF3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F856E-ABA6-4BB4-9B32-91263B25C176}" type="datetimeFigureOut">
              <a:rPr lang="en-US" smtClean="0"/>
              <a:t>3/19/2021</a:t>
            </a:fld>
            <a:endParaRPr lang="en-US"/>
          </a:p>
        </p:txBody>
      </p:sp>
      <p:sp>
        <p:nvSpPr>
          <p:cNvPr id="5" name="Footer Placeholder 4">
            <a:extLst>
              <a:ext uri="{FF2B5EF4-FFF2-40B4-BE49-F238E27FC236}">
                <a16:creationId xmlns:a16="http://schemas.microsoft.com/office/drawing/2014/main" id="{12DBE3E4-E7E7-42DA-9FC1-48847C0559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755A74-2117-4CFF-BAB2-7E0FADCA26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0C74CA-A429-4887-BD0C-6B449F08BFD7}" type="slidenum">
              <a:rPr lang="en-US" smtClean="0"/>
              <a:t>‹#›</a:t>
            </a:fld>
            <a:endParaRPr lang="en-US"/>
          </a:p>
        </p:txBody>
      </p:sp>
    </p:spTree>
    <p:extLst>
      <p:ext uri="{BB962C8B-B14F-4D97-AF65-F5344CB8AC3E}">
        <p14:creationId xmlns:p14="http://schemas.microsoft.com/office/powerpoint/2010/main" val="190370558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ickr.com/photos/casanovapacifista/3019338342/in/photolist-5ANU6C-vUBMLw-9SdxgZ-qrF5Z-2hkxC2c-7VtkHF-DY1c6F-umkzF-7DGjTE-CMkwA4-mk3N2M-dj3MEm-GZYE1D-echVbk-fzVoe-4mtf5M-bAKqfF-mKgTJ-zKU6dq-7KWFpH-7xBSrU-VVBGzf-2iV89LS-BHVdqp-2kikGoa-24X6k5i-SN5ugj-Mp16Ah-2bLKB6n-azxPLq-2kcKfQ9-s2T93f-237vfwq-Dkhmop-CQzmXn-UdEAQR-ZUn5LW-F5bBR-7WpxGX-d7RAqJ-4VwKsJ-qB2civ-eiNEFb-8qshz8-6iVW9M-dkHCLN-5jbEgo-TT4N-5nvsND-5nzGPA"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boyvsgirlphotography/6128387478/in/photolist-akxA65-Lg56Jk-5591De-v8rFWT-sfJj4z-57fhi6-65uNMQ-7Ub2Gw-2jphH8E-sy8MDs-n7Sr34-e5s1NU-4uhmky-99SoTU-fmf1Ly-9gM2X9-7doCC1-6DgB7y-38DQ32-4Hq46u-CFmqgz-dWC5zH-anySqE-dWC4vR-dWC5Hn-4ksyv-2gJiAqf-vhQuqc-7iYXoK-GK5Q1i-SFZurc-sNwhbc-cYeyS7-4eHYnC-4ToaeN-4tdWDy-4tC5zj-4c2exE-RDmDFR-dZw77Q-8aUaRo-2jVs4cK-dGLnDP-3SqxA-68gQrn-ayQG1w-s8YsUd-oUjVZS-5rc3ND-3eZtSN"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s://www.flickr.com/photos/156602098@N06/30495398528/in/photolist-NsLTxf-27QoSXh-5NqW7n-inKdzN-jNm6LT-jSyQwe-DMjVhz-nPJi4T-giGXXy-ptpxTN-6SJDme-5dNm8T-CNuurF-fG5d1J-qYCnpP-dZoai7-2QWdhv-FDbHMe-27WE5Nh-yKiHVi-qYn6Sr-8xr3Tk-vHtY1m-oCzc52-n2HWv1-ioag1E-ptTcu3-A6txaR-5dNkCi-sh5sxr-oeio4y-okdLb3-9dyshG-7TfSQY-5dNm7D-CVfy5o-8NsWee-ENFWpA-mEGq9s-cNu7jW-nwDnxL-jn2Tze-5dNkSk-DEtM6g-98jbn9-2kkCCcz-trTB2R-CnYT7H-mCZxd4-5dNkKB"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s://www.flickr.com/photos/cristiano_betta/2757049946/in/photolist-5cCATU-8LsUJC-dLNa8c-iKPDaN-7yi2aH-iMZF2w-Xbgrk2-87tWJZ-9VW2B-3Ys4qo-2NEDWU-tBPiD-5DQiey-4sGvyB-6RcoGn-bLCuL-JH5UGJ-crrh4u-6mMbMS-6XDfuk-3BEGUn-eifTq-vMzD5-5JM6jz-bDohQG-a7pNt7-8HLiaz-cUpSF5-7gM7vx-6in2xf-4WJeyB-4VfPkK-do32J-fwnxZm-6SK3tL-9LyCMB-5d8az5-nNcC85-V5hj8E-89K33o-2ggHsxA-4mgTu7-3gzXmG-g25iax-2ismvtV-5XahUK-2kiyxZN-8exFk2-P6zqx-2jMKmXK"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byrawpixel/30849315227/in/photolist-P13NDi-efsMZZ-efyyJq-9i9cJt-9KLbGa-NhRfWg-dTmFyR-9ii2Zs-9ii2ZJ-9ibYnY-9ibL77-9ibYnG-9ibQjJ-9ibL6Y-pQ3bzs-9ibL6J-9i8XSV-9ibQjf-9ibYnu-9i8XSg-9i8XSv-emyrR6-9i8XSR-9ibQjC-9ibYnA-pAd9XE-9ibYnQ-9ieeYY-9i8NHB-9i8NHx-9i8XSp-9i9cJR-K3nG8-7KWhUz-9i9cHn-9i8NJ8-9i8NHZ-9ibQjL-9i8NHD-9i8XSD-8dvAJv-9ibQjy-23P5Lht-9i9cHF-5qrzqL-7tLV1p-HtotoC-9i8NJk-2jd1GVj-6oeQd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byrawpixel/30849315227/in/photolist-P13NDi-efsMZZ-efyyJq-9i9cJt-9KLbGa-NhRfWg-dTmFyR-9ii2Zs-9ii2ZJ-9ibYnY-9ibL77-9ibYnG-9ibQjJ-9ibL6Y-pQ3bzs-9ibL6J-9i8XSV-9ibQjf-9ibYnu-9i8XSg-9i8XSv-emyrR6-9i8XSR-9ibQjC-9ibYnA-pAd9XE-9ibYnQ-9ieeYY-9i8NHB-9i8NHx-9i8XSp-9i9cJR-K3nG8-7KWhUz-9i9cHn-9i8NJ8-9i8NHZ-9ibQjL-9i8NHD-9i8XSD-8dvAJv-9ibQjy-23P5Lht-9i9cHF-5qrzqL-7tLV1p-HtotoC-9i8NJk-2jd1GVj-6oeQde"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commons.wikimedia.org/wiki/File:Be_Nice_To_Everyone_(194748727).jpe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www.flickr.com/photos/sodaniechea/9155947578/in/photolist-eX5Ce9-6w4zRB-TrvcDj-bjLsQR-VTR1bo-qZ7XnX-dXdDUA-Yura2r-KXqFYS-24i2Y6N-SQQWJ1-YGMirF-Xh7pEJ-VDKBmk-Yg2uC3-SSkM3j-WmZN4b-XZnwm2-79udZv-2eDGEkG-DUKTdi-npeffv-2i9K7es-6wetd4-2esuQJP-W2nkEM-6w3HMf-2ceh8JQ-MVWgQQ-2iyfvbG-HAkyJ9-oHUv7g-qwD6a3-pXkmPp-2kiMiM2-5p3fu9-bLccXk-2ks11T2-2kiWp8a-GikG3B-pN7ZR9-b5TmCF-aEhFss-2i9NFfR-28DzQEb-7dsHGj-2egMDB9-Nht6C9-2ixNS6g-nGViUP"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a:extLst>
              <a:ext uri="{FF2B5EF4-FFF2-40B4-BE49-F238E27FC236}">
                <a16:creationId xmlns:a16="http://schemas.microsoft.com/office/drawing/2014/main" id="{9A0761B7-7624-4FEF-8480-C4A69BBC2740}"/>
              </a:ext>
            </a:extLst>
          </p:cNvPr>
          <p:cNvSpPr txBox="1">
            <a:spLocks noChangeArrowheads="1"/>
          </p:cNvSpPr>
          <p:nvPr/>
        </p:nvSpPr>
        <p:spPr bwMode="auto">
          <a:xfrm>
            <a:off x="1478505" y="5826481"/>
            <a:ext cx="968960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ct val="50000"/>
              </a:spcBef>
              <a:spcAft>
                <a:spcPts val="0"/>
              </a:spcAft>
              <a:defRPr/>
            </a:pPr>
            <a:r>
              <a:rPr lang="en-US" sz="4400" b="1" dirty="0">
                <a:solidFill>
                  <a:schemeClr val="bg1">
                    <a:lumMod val="85000"/>
                    <a:lumOff val="15000"/>
                  </a:schemeClr>
                </a:solidFill>
                <a:latin typeface="+mn-lt"/>
              </a:rPr>
              <a:t>Catapult Training Templates</a:t>
            </a:r>
          </a:p>
        </p:txBody>
      </p:sp>
    </p:spTree>
    <p:extLst>
      <p:ext uri="{BB962C8B-B14F-4D97-AF65-F5344CB8AC3E}">
        <p14:creationId xmlns:p14="http://schemas.microsoft.com/office/powerpoint/2010/main" val="775902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C385FB48-FF91-4BFE-9288-2A4C70DD0605}"/>
              </a:ext>
            </a:extLst>
          </p:cNvPr>
          <p:cNvSpPr>
            <a:spLocks noGrp="1"/>
          </p:cNvSpPr>
          <p:nvPr>
            <p:ph type="title"/>
          </p:nvPr>
        </p:nvSpPr>
        <p:spPr>
          <a:xfrm>
            <a:off x="838200" y="420130"/>
            <a:ext cx="10515600" cy="802727"/>
          </a:xfrm>
        </p:spPr>
        <p:txBody>
          <a:bodyPr vert="horz" lIns="91440" tIns="45720" rIns="91440" bIns="45720" rtlCol="0" anchor="ctr">
            <a:normAutofit/>
          </a:bodyPr>
          <a:lstStyle/>
          <a:p>
            <a:r>
              <a:rPr lang="en-US" sz="4000" dirty="0"/>
              <a:t>Retaliation</a:t>
            </a:r>
          </a:p>
        </p:txBody>
      </p:sp>
      <p:sp>
        <p:nvSpPr>
          <p:cNvPr id="8" name="Flowchart: Stored Data 7">
            <a:extLst>
              <a:ext uri="{FF2B5EF4-FFF2-40B4-BE49-F238E27FC236}">
                <a16:creationId xmlns:a16="http://schemas.microsoft.com/office/drawing/2014/main" id="{E7B44244-ED2F-4665-9DDA-FD4070B0EF7F}"/>
              </a:ext>
            </a:extLst>
          </p:cNvPr>
          <p:cNvSpPr/>
          <p:nvPr/>
        </p:nvSpPr>
        <p:spPr>
          <a:xfrm>
            <a:off x="435451" y="1442853"/>
            <a:ext cx="8967341" cy="4713398"/>
          </a:xfrm>
          <a:prstGeom prst="flowChartOnlineStorag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2" name="Content Placeholder 1">
            <a:extLst>
              <a:ext uri="{FF2B5EF4-FFF2-40B4-BE49-F238E27FC236}">
                <a16:creationId xmlns:a16="http://schemas.microsoft.com/office/drawing/2014/main" id="{D2178D3C-7921-4F2B-8E89-C05B1C5AE8C3}"/>
              </a:ext>
            </a:extLst>
          </p:cNvPr>
          <p:cNvSpPr>
            <a:spLocks noGrp="1"/>
          </p:cNvSpPr>
          <p:nvPr>
            <p:ph idx="1"/>
          </p:nvPr>
        </p:nvSpPr>
        <p:spPr>
          <a:xfrm>
            <a:off x="4479985" y="1542056"/>
            <a:ext cx="6873815" cy="4895813"/>
          </a:xfrm>
        </p:spPr>
        <p:txBody>
          <a:bodyPr vert="horz" lIns="91440" tIns="45720" rIns="91440" bIns="45720" rtlCol="0" anchor="t">
            <a:normAutofit/>
          </a:bodyPr>
          <a:lstStyle/>
          <a:p>
            <a:pPr marL="0" indent="0">
              <a:buNone/>
            </a:pPr>
            <a:r>
              <a:rPr lang="en-US" sz="3200" b="1" dirty="0">
                <a:solidFill>
                  <a:schemeClr val="tx2">
                    <a:lumMod val="65000"/>
                    <a:lumOff val="35000"/>
                  </a:schemeClr>
                </a:solidFill>
              </a:rPr>
              <a:t>Frequently pairs with EEOC claims</a:t>
            </a:r>
          </a:p>
          <a:p>
            <a:r>
              <a:rPr lang="en-US" sz="3200" dirty="0">
                <a:solidFill>
                  <a:schemeClr val="tx2">
                    <a:lumMod val="65000"/>
                    <a:lumOff val="35000"/>
                  </a:schemeClr>
                </a:solidFill>
                <a:latin typeface="Avenir Next"/>
                <a:ea typeface="Verdana"/>
                <a:cs typeface="Verdana"/>
              </a:rPr>
              <a:t> </a:t>
            </a:r>
            <a:r>
              <a:rPr lang="en-US" sz="3200" dirty="0">
                <a:solidFill>
                  <a:srgbClr val="517790"/>
                </a:solidFill>
                <a:latin typeface="Avenir Next"/>
                <a:ea typeface="Verdana"/>
                <a:cs typeface="Verdana"/>
              </a:rPr>
              <a:t>Employee harassment complaint.</a:t>
            </a:r>
          </a:p>
          <a:p>
            <a:r>
              <a:rPr lang="en-US" sz="3200" dirty="0">
                <a:solidFill>
                  <a:srgbClr val="517790"/>
                </a:solidFill>
                <a:latin typeface="Avenir Next"/>
                <a:ea typeface="Verdana"/>
                <a:cs typeface="Verdana"/>
              </a:rPr>
              <a:t> Employment action takes place.</a:t>
            </a:r>
          </a:p>
          <a:p>
            <a:r>
              <a:rPr lang="en-US" sz="3200" dirty="0">
                <a:solidFill>
                  <a:srgbClr val="517790"/>
                </a:solidFill>
                <a:latin typeface="Avenir Next"/>
                <a:ea typeface="Verdana"/>
                <a:cs typeface="Verdana"/>
              </a:rPr>
              <a:t>Employee feels they are connected.</a:t>
            </a:r>
            <a:endParaRPr lang="en-US" dirty="0"/>
          </a:p>
        </p:txBody>
      </p:sp>
      <p:pic>
        <p:nvPicPr>
          <p:cNvPr id="6" name="Picture 5">
            <a:hlinkClick r:id="rId3"/>
            <a:extLst>
              <a:ext uri="{FF2B5EF4-FFF2-40B4-BE49-F238E27FC236}">
                <a16:creationId xmlns:a16="http://schemas.microsoft.com/office/drawing/2014/main" id="{412E24CF-15CE-4B70-85AD-6A48AD25ACB0}"/>
              </a:ext>
            </a:extLst>
          </p:cNvPr>
          <p:cNvPicPr>
            <a:picLocks noChangeAspect="1"/>
          </p:cNvPicPr>
          <p:nvPr/>
        </p:nvPicPr>
        <p:blipFill>
          <a:blip r:embed="rId4">
            <a:alphaModFix amt="35000"/>
            <a:extLst>
              <a:ext uri="{BEBA8EAE-BF5A-486C-A8C5-ECC9F3942E4B}">
                <a14:imgProps xmlns:a14="http://schemas.microsoft.com/office/drawing/2010/main">
                  <a14:imgLayer r:embed="rId5">
                    <a14:imgEffect>
                      <a14:artisticPencilSketch/>
                    </a14:imgEffect>
                  </a14:imgLayer>
                </a14:imgProps>
              </a:ext>
            </a:extLst>
          </a:blip>
          <a:stretch>
            <a:fillRect/>
          </a:stretch>
        </p:blipFill>
        <p:spPr>
          <a:xfrm>
            <a:off x="155864" y="893192"/>
            <a:ext cx="4970319" cy="5681439"/>
          </a:xfrm>
          <a:prstGeom prst="ellipse">
            <a:avLst/>
          </a:prstGeom>
          <a:ln>
            <a:noFill/>
          </a:ln>
          <a:effectLst>
            <a:softEdge rad="635000"/>
          </a:effectLst>
        </p:spPr>
      </p:pic>
    </p:spTree>
    <p:extLst>
      <p:ext uri="{BB962C8B-B14F-4D97-AF65-F5344CB8AC3E}">
        <p14:creationId xmlns:p14="http://schemas.microsoft.com/office/powerpoint/2010/main" val="2227590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C385FB48-FF91-4BFE-9288-2A4C70DD0605}"/>
              </a:ext>
            </a:extLst>
          </p:cNvPr>
          <p:cNvSpPr>
            <a:spLocks noGrp="1"/>
          </p:cNvSpPr>
          <p:nvPr>
            <p:ph type="title"/>
          </p:nvPr>
        </p:nvSpPr>
        <p:spPr>
          <a:xfrm>
            <a:off x="838200" y="420130"/>
            <a:ext cx="10515600" cy="802727"/>
          </a:xfrm>
        </p:spPr>
        <p:txBody>
          <a:bodyPr vert="horz" lIns="91440" tIns="45720" rIns="91440" bIns="45720" rtlCol="0" anchor="ctr">
            <a:normAutofit/>
          </a:bodyPr>
          <a:lstStyle/>
          <a:p>
            <a:r>
              <a:rPr lang="en-US" sz="4000" dirty="0"/>
              <a:t>Perceptions</a:t>
            </a:r>
          </a:p>
        </p:txBody>
      </p:sp>
      <p:sp>
        <p:nvSpPr>
          <p:cNvPr id="2" name="Content Placeholder 1">
            <a:extLst>
              <a:ext uri="{FF2B5EF4-FFF2-40B4-BE49-F238E27FC236}">
                <a16:creationId xmlns:a16="http://schemas.microsoft.com/office/drawing/2014/main" id="{D2178D3C-7921-4F2B-8E89-C05B1C5AE8C3}"/>
              </a:ext>
            </a:extLst>
          </p:cNvPr>
          <p:cNvSpPr>
            <a:spLocks noGrp="1"/>
          </p:cNvSpPr>
          <p:nvPr>
            <p:ph idx="1"/>
          </p:nvPr>
        </p:nvSpPr>
        <p:spPr>
          <a:xfrm>
            <a:off x="6096000" y="1839667"/>
            <a:ext cx="5791200" cy="3767502"/>
          </a:xfrm>
        </p:spPr>
        <p:txBody>
          <a:bodyPr>
            <a:normAutofit fontScale="92500"/>
          </a:bodyPr>
          <a:lstStyle/>
          <a:p>
            <a:pPr marL="0" indent="0">
              <a:buNone/>
              <a:defRPr/>
            </a:pPr>
            <a:r>
              <a:rPr lang="en-US" sz="3200" u="sng" dirty="0">
                <a:solidFill>
                  <a:srgbClr val="C00000"/>
                </a:solidFill>
              </a:rPr>
              <a:t>Most employees do not complain.</a:t>
            </a:r>
          </a:p>
          <a:p>
            <a:pPr marL="0" indent="0">
              <a:buNone/>
              <a:defRPr/>
            </a:pPr>
            <a:r>
              <a:rPr lang="en-US" sz="3200" b="1" dirty="0">
                <a:solidFill>
                  <a:schemeClr val="tx2">
                    <a:lumMod val="65000"/>
                    <a:lumOff val="35000"/>
                  </a:schemeClr>
                </a:solidFill>
              </a:rPr>
              <a:t>Jokes/Comments</a:t>
            </a:r>
            <a:endParaRPr lang="en-US" altLang="en-US" sz="3200" dirty="0">
              <a:solidFill>
                <a:srgbClr val="517790"/>
              </a:solidFill>
            </a:endParaRPr>
          </a:p>
          <a:p>
            <a:pPr marL="620713" indent="-620713">
              <a:lnSpc>
                <a:spcPct val="70000"/>
              </a:lnSpc>
              <a:defRPr/>
            </a:pPr>
            <a:r>
              <a:rPr lang="en-US" altLang="en-US" dirty="0">
                <a:solidFill>
                  <a:srgbClr val="517790"/>
                </a:solidFill>
              </a:rPr>
              <a:t>Workers, teammates, customers.</a:t>
            </a:r>
          </a:p>
          <a:p>
            <a:pPr marL="0" indent="0">
              <a:buNone/>
              <a:defRPr/>
            </a:pPr>
            <a:r>
              <a:rPr lang="en-US" sz="3200" b="1" dirty="0">
                <a:solidFill>
                  <a:schemeClr val="tx2">
                    <a:lumMod val="65000"/>
                    <a:lumOff val="35000"/>
                  </a:schemeClr>
                </a:solidFill>
              </a:rPr>
              <a:t>Personal Questions</a:t>
            </a:r>
          </a:p>
          <a:p>
            <a:pPr marL="620713" indent="-620713">
              <a:lnSpc>
                <a:spcPct val="100000"/>
              </a:lnSpc>
              <a:spcBef>
                <a:spcPts val="0"/>
              </a:spcBef>
              <a:defRPr/>
            </a:pPr>
            <a:r>
              <a:rPr lang="en-US" altLang="en-US" dirty="0">
                <a:solidFill>
                  <a:srgbClr val="517790"/>
                </a:solidFill>
              </a:rPr>
              <a:t>Avoid asking;  avoid offering “friendly” advice &amp; opinions.</a:t>
            </a:r>
          </a:p>
          <a:p>
            <a:pPr marL="0" indent="0">
              <a:buNone/>
              <a:defRPr/>
            </a:pPr>
            <a:r>
              <a:rPr lang="en-US" altLang="en-US" sz="3200" b="1" dirty="0">
                <a:solidFill>
                  <a:schemeClr val="tx2">
                    <a:lumMod val="65000"/>
                    <a:lumOff val="35000"/>
                  </a:schemeClr>
                </a:solidFill>
              </a:rPr>
              <a:t>Discussions on off-limits topics</a:t>
            </a:r>
            <a:endParaRPr lang="en-US" sz="3200" b="1" dirty="0">
              <a:solidFill>
                <a:schemeClr val="tx2">
                  <a:lumMod val="65000"/>
                  <a:lumOff val="35000"/>
                </a:schemeClr>
              </a:solidFill>
            </a:endParaRPr>
          </a:p>
          <a:p>
            <a:pPr marL="620713" indent="-620713">
              <a:lnSpc>
                <a:spcPct val="70000"/>
              </a:lnSpc>
              <a:defRPr/>
            </a:pPr>
            <a:r>
              <a:rPr lang="en-US" altLang="en-US" dirty="0">
                <a:solidFill>
                  <a:srgbClr val="517790"/>
                </a:solidFill>
              </a:rPr>
              <a:t>People can feel judged.</a:t>
            </a:r>
            <a:endParaRPr lang="en-US" sz="3600" b="1" dirty="0">
              <a:solidFill>
                <a:schemeClr val="tx2">
                  <a:lumMod val="65000"/>
                  <a:lumOff val="35000"/>
                </a:schemeClr>
              </a:solidFill>
            </a:endParaRPr>
          </a:p>
          <a:p>
            <a:pPr marL="620713" indent="-620713">
              <a:defRPr/>
            </a:pPr>
            <a:endParaRPr lang="en-US" altLang="en-US" sz="3600" dirty="0">
              <a:solidFill>
                <a:srgbClr val="517790"/>
              </a:solidFill>
            </a:endParaRPr>
          </a:p>
          <a:p>
            <a:pPr marL="620713" indent="-620713">
              <a:defRPr/>
            </a:pPr>
            <a:endParaRPr lang="en-US" altLang="en-US" sz="3600" dirty="0">
              <a:solidFill>
                <a:srgbClr val="517790"/>
              </a:solidFill>
            </a:endParaRPr>
          </a:p>
          <a:p>
            <a:pPr marL="0" indent="0">
              <a:buNone/>
            </a:pPr>
            <a:endParaRPr lang="en-US" sz="3200" b="1" dirty="0">
              <a:solidFill>
                <a:schemeClr val="tx1"/>
              </a:solidFill>
            </a:endParaRPr>
          </a:p>
        </p:txBody>
      </p:sp>
      <p:pic>
        <p:nvPicPr>
          <p:cNvPr id="4" name="Picture 3">
            <a:hlinkClick r:id="rId3"/>
            <a:extLst>
              <a:ext uri="{FF2B5EF4-FFF2-40B4-BE49-F238E27FC236}">
                <a16:creationId xmlns:a16="http://schemas.microsoft.com/office/drawing/2014/main" id="{54C77A3F-EC5D-440C-89A5-79E4BE9BA8A5}"/>
              </a:ext>
            </a:extLst>
          </p:cNvPr>
          <p:cNvPicPr>
            <a:picLocks noChangeAspect="1"/>
          </p:cNvPicPr>
          <p:nvPr/>
        </p:nvPicPr>
        <p:blipFill>
          <a:blip r:embed="rId4">
            <a:extLst>
              <a:ext uri="{BEBA8EAE-BF5A-486C-A8C5-ECC9F3942E4B}">
                <a14:imgProps xmlns:a14="http://schemas.microsoft.com/office/drawing/2010/main">
                  <a14:imgLayer r:embed="rId5">
                    <a14:imgEffect>
                      <a14:artisticPaintBrush/>
                    </a14:imgEffect>
                  </a14:imgLayer>
                </a14:imgProps>
              </a:ext>
            </a:extLst>
          </a:blip>
          <a:stretch>
            <a:fillRect/>
          </a:stretch>
        </p:blipFill>
        <p:spPr>
          <a:xfrm>
            <a:off x="1348162" y="1839666"/>
            <a:ext cx="4331505" cy="3594975"/>
          </a:xfrm>
          <a:prstGeom prst="rect">
            <a:avLst/>
          </a:prstGeom>
          <a:solidFill>
            <a:srgbClr val="FFFFFF">
              <a:shade val="85000"/>
            </a:srgbClr>
          </a:solidFill>
          <a:ln w="190500" cap="rnd">
            <a:solidFill>
              <a:srgbClr val="FFFFFF"/>
            </a:solidFill>
          </a:ln>
          <a:effectLst>
            <a:outerShdw blurRad="152400" dist="317500" dir="5400000" sx="90000" sy="-19000" rotWithShape="0">
              <a:prstClr val="black">
                <a:alpha val="15000"/>
              </a:prstClr>
            </a:outerShdw>
            <a:reflection blurRad="6350" stA="50000" endA="300" endPos="90000" dist="50800" dir="5400000" sy="-100000" algn="bl" rotWithShape="0"/>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93026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C385FB48-FF91-4BFE-9288-2A4C70DD0605}"/>
              </a:ext>
            </a:extLst>
          </p:cNvPr>
          <p:cNvSpPr>
            <a:spLocks noGrp="1"/>
          </p:cNvSpPr>
          <p:nvPr>
            <p:ph type="title"/>
          </p:nvPr>
        </p:nvSpPr>
        <p:spPr>
          <a:xfrm>
            <a:off x="838200" y="420130"/>
            <a:ext cx="10515600" cy="802727"/>
          </a:xfrm>
        </p:spPr>
        <p:txBody>
          <a:bodyPr vert="horz" lIns="91440" tIns="45720" rIns="91440" bIns="45720" rtlCol="0" anchor="ctr">
            <a:normAutofit/>
          </a:bodyPr>
          <a:lstStyle/>
          <a:p>
            <a:r>
              <a:rPr lang="en-US" sz="4000" dirty="0"/>
              <a:t>Discuss</a:t>
            </a:r>
          </a:p>
        </p:txBody>
      </p:sp>
      <p:sp>
        <p:nvSpPr>
          <p:cNvPr id="2" name="Content Placeholder 1">
            <a:extLst>
              <a:ext uri="{FF2B5EF4-FFF2-40B4-BE49-F238E27FC236}">
                <a16:creationId xmlns:a16="http://schemas.microsoft.com/office/drawing/2014/main" id="{D2178D3C-7921-4F2B-8E89-C05B1C5AE8C3}"/>
              </a:ext>
            </a:extLst>
          </p:cNvPr>
          <p:cNvSpPr>
            <a:spLocks noGrp="1"/>
          </p:cNvSpPr>
          <p:nvPr>
            <p:ph idx="1"/>
          </p:nvPr>
        </p:nvSpPr>
        <p:spPr>
          <a:xfrm>
            <a:off x="838201" y="1442853"/>
            <a:ext cx="6787550" cy="4713398"/>
          </a:xfrm>
        </p:spPr>
        <p:txBody>
          <a:bodyPr>
            <a:normAutofit fontScale="92500" lnSpcReduction="10000"/>
          </a:bodyPr>
          <a:lstStyle/>
          <a:p>
            <a:pPr marL="0" indent="0">
              <a:buNone/>
              <a:defRPr/>
            </a:pPr>
            <a:r>
              <a:rPr lang="en-US" sz="3200" b="1" dirty="0">
                <a:solidFill>
                  <a:schemeClr val="tx2">
                    <a:lumMod val="65000"/>
                    <a:lumOff val="35000"/>
                  </a:schemeClr>
                </a:solidFill>
              </a:rPr>
              <a:t>In Jane’s interview, she was asked:</a:t>
            </a:r>
          </a:p>
          <a:p>
            <a:pPr marL="0" indent="0">
              <a:buNone/>
              <a:defRPr/>
            </a:pPr>
            <a:r>
              <a:rPr lang="en-US" altLang="en-US" sz="3200" dirty="0">
                <a:solidFill>
                  <a:srgbClr val="517790"/>
                </a:solidFill>
              </a:rPr>
              <a:t>What year did you graduate HS?</a:t>
            </a:r>
          </a:p>
          <a:p>
            <a:pPr marL="0" indent="0">
              <a:buNone/>
              <a:defRPr/>
            </a:pPr>
            <a:r>
              <a:rPr lang="en-US" sz="3200" b="1" dirty="0">
                <a:solidFill>
                  <a:schemeClr val="tx2">
                    <a:lumMod val="65000"/>
                    <a:lumOff val="35000"/>
                  </a:schemeClr>
                </a:solidFill>
              </a:rPr>
              <a:t>After hire:</a:t>
            </a:r>
          </a:p>
          <a:p>
            <a:pPr marL="0" indent="0">
              <a:buNone/>
              <a:defRPr/>
            </a:pPr>
            <a:r>
              <a:rPr lang="en-US" altLang="en-US" sz="3200" dirty="0">
                <a:solidFill>
                  <a:srgbClr val="517790"/>
                </a:solidFill>
              </a:rPr>
              <a:t>A teammate joked at her birthday: Shouldn’t you be retired?</a:t>
            </a:r>
          </a:p>
          <a:p>
            <a:pPr marL="0" indent="0">
              <a:buNone/>
              <a:defRPr/>
            </a:pPr>
            <a:r>
              <a:rPr lang="en-US" sz="3200" dirty="0">
                <a:solidFill>
                  <a:srgbClr val="517790"/>
                </a:solidFill>
              </a:rPr>
              <a:t>Her manager added a joke about her “boomer” computer skills.</a:t>
            </a:r>
          </a:p>
          <a:p>
            <a:pPr marL="0" indent="0">
              <a:buNone/>
              <a:defRPr/>
            </a:pPr>
            <a:r>
              <a:rPr lang="en-US" sz="3200" b="1" dirty="0">
                <a:solidFill>
                  <a:schemeClr val="tx2">
                    <a:lumMod val="65000"/>
                    <a:lumOff val="35000"/>
                  </a:schemeClr>
                </a:solidFill>
              </a:rPr>
              <a:t>Need for a lay-off:</a:t>
            </a:r>
          </a:p>
          <a:p>
            <a:pPr marL="0" indent="0">
              <a:buNone/>
              <a:defRPr/>
            </a:pPr>
            <a:r>
              <a:rPr lang="en-US" altLang="en-US" sz="3200" dirty="0">
                <a:solidFill>
                  <a:srgbClr val="517790"/>
                </a:solidFill>
              </a:rPr>
              <a:t>Jane picked over newer, younger co-worker due to “lower performance”.</a:t>
            </a:r>
          </a:p>
          <a:p>
            <a:pPr marL="0" indent="0">
              <a:buNone/>
              <a:defRPr/>
            </a:pPr>
            <a:endParaRPr lang="en-US" sz="3600" b="1" dirty="0">
              <a:solidFill>
                <a:schemeClr val="tx2">
                  <a:lumMod val="65000"/>
                  <a:lumOff val="35000"/>
                </a:schemeClr>
              </a:solidFill>
            </a:endParaRPr>
          </a:p>
          <a:p>
            <a:pPr marL="0" indent="0">
              <a:buNone/>
              <a:defRPr/>
            </a:pPr>
            <a:endParaRPr lang="en-US" sz="3600" b="1" dirty="0">
              <a:solidFill>
                <a:schemeClr val="tx2">
                  <a:lumMod val="65000"/>
                  <a:lumOff val="35000"/>
                </a:schemeClr>
              </a:solidFill>
            </a:endParaRPr>
          </a:p>
          <a:p>
            <a:pPr marL="620713" indent="-620713">
              <a:defRPr/>
            </a:pPr>
            <a:endParaRPr lang="en-US" altLang="en-US" sz="3600" dirty="0">
              <a:solidFill>
                <a:srgbClr val="517790"/>
              </a:solidFill>
            </a:endParaRPr>
          </a:p>
          <a:p>
            <a:pPr marL="620713" indent="-620713">
              <a:defRPr/>
            </a:pPr>
            <a:endParaRPr lang="en-US" altLang="en-US" sz="3600" dirty="0">
              <a:solidFill>
                <a:srgbClr val="517790"/>
              </a:solidFill>
            </a:endParaRPr>
          </a:p>
          <a:p>
            <a:pPr marL="0" indent="0">
              <a:buNone/>
            </a:pPr>
            <a:endParaRPr lang="en-US" sz="3200" b="1" dirty="0">
              <a:solidFill>
                <a:schemeClr val="tx1"/>
              </a:solidFill>
            </a:endParaRPr>
          </a:p>
        </p:txBody>
      </p:sp>
      <p:pic>
        <p:nvPicPr>
          <p:cNvPr id="4" name="Picture 3">
            <a:hlinkClick r:id="rId3"/>
            <a:extLst>
              <a:ext uri="{FF2B5EF4-FFF2-40B4-BE49-F238E27FC236}">
                <a16:creationId xmlns:a16="http://schemas.microsoft.com/office/drawing/2014/main" id="{0331E9CA-CBEA-486F-865F-431AA4DAAE89}"/>
              </a:ext>
            </a:extLst>
          </p:cNvPr>
          <p:cNvPicPr>
            <a:picLocks noChangeAspect="1"/>
          </p:cNvPicPr>
          <p:nvPr/>
        </p:nvPicPr>
        <p:blipFill>
          <a:blip r:embed="rId4"/>
          <a:stretch>
            <a:fillRect/>
          </a:stretch>
        </p:blipFill>
        <p:spPr>
          <a:xfrm>
            <a:off x="7070793" y="510324"/>
            <a:ext cx="3743847" cy="5753903"/>
          </a:xfrm>
          <a:prstGeom prst="rect">
            <a:avLst/>
          </a:prstGeom>
          <a:ln>
            <a:noFill/>
          </a:ln>
          <a:effectLst>
            <a:softEdge rad="112500"/>
          </a:effectLst>
        </p:spPr>
      </p:pic>
    </p:spTree>
    <p:extLst>
      <p:ext uri="{BB962C8B-B14F-4D97-AF65-F5344CB8AC3E}">
        <p14:creationId xmlns:p14="http://schemas.microsoft.com/office/powerpoint/2010/main" val="3830419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C385FB48-FF91-4BFE-9288-2A4C70DD0605}"/>
              </a:ext>
            </a:extLst>
          </p:cNvPr>
          <p:cNvSpPr>
            <a:spLocks noGrp="1"/>
          </p:cNvSpPr>
          <p:nvPr>
            <p:ph type="title"/>
          </p:nvPr>
        </p:nvSpPr>
        <p:spPr>
          <a:xfrm>
            <a:off x="838200" y="420130"/>
            <a:ext cx="10515600" cy="802727"/>
          </a:xfrm>
        </p:spPr>
        <p:txBody>
          <a:bodyPr vert="horz" lIns="91440" tIns="45720" rIns="91440" bIns="45720" rtlCol="0" anchor="ctr">
            <a:normAutofit/>
          </a:bodyPr>
          <a:lstStyle/>
          <a:p>
            <a:r>
              <a:rPr lang="en-US" altLang="en-US" sz="4000" dirty="0"/>
              <a:t>Quiz</a:t>
            </a:r>
            <a:endParaRPr lang="en-US" sz="4000" dirty="0"/>
          </a:p>
        </p:txBody>
      </p:sp>
      <p:sp>
        <p:nvSpPr>
          <p:cNvPr id="8" name="Flowchart: Stored Data 7">
            <a:extLst>
              <a:ext uri="{FF2B5EF4-FFF2-40B4-BE49-F238E27FC236}">
                <a16:creationId xmlns:a16="http://schemas.microsoft.com/office/drawing/2014/main" id="{E7B44244-ED2F-4665-9DDA-FD4070B0EF7F}"/>
              </a:ext>
            </a:extLst>
          </p:cNvPr>
          <p:cNvSpPr/>
          <p:nvPr/>
        </p:nvSpPr>
        <p:spPr>
          <a:xfrm>
            <a:off x="435451" y="1442853"/>
            <a:ext cx="9191627" cy="4713398"/>
          </a:xfrm>
          <a:prstGeom prst="flowChartOnlineStorag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2" name="Content Placeholder 1">
            <a:extLst>
              <a:ext uri="{FF2B5EF4-FFF2-40B4-BE49-F238E27FC236}">
                <a16:creationId xmlns:a16="http://schemas.microsoft.com/office/drawing/2014/main" id="{D2178D3C-7921-4F2B-8E89-C05B1C5AE8C3}"/>
              </a:ext>
            </a:extLst>
          </p:cNvPr>
          <p:cNvSpPr>
            <a:spLocks noGrp="1"/>
          </p:cNvSpPr>
          <p:nvPr>
            <p:ph idx="1"/>
          </p:nvPr>
        </p:nvSpPr>
        <p:spPr>
          <a:xfrm>
            <a:off x="838200" y="1442853"/>
            <a:ext cx="6873815" cy="4713398"/>
          </a:xfrm>
        </p:spPr>
        <p:txBody>
          <a:bodyPr vert="horz" lIns="91440" tIns="45720" rIns="91440" bIns="45720" rtlCol="0" anchor="t">
            <a:normAutofit lnSpcReduction="10000"/>
          </a:bodyPr>
          <a:lstStyle/>
          <a:p>
            <a:pPr marL="0" indent="0">
              <a:buNone/>
            </a:pPr>
            <a:r>
              <a:rPr lang="en-US" sz="3200" b="1" dirty="0">
                <a:solidFill>
                  <a:schemeClr val="tx2">
                    <a:lumMod val="65000"/>
                    <a:lumOff val="35000"/>
                  </a:schemeClr>
                </a:solidFill>
              </a:rPr>
              <a:t>Ted &amp; Mary flirt at work.</a:t>
            </a:r>
          </a:p>
          <a:p>
            <a:r>
              <a:rPr lang="en-US" sz="3200" dirty="0">
                <a:solidFill>
                  <a:srgbClr val="517790"/>
                </a:solidFill>
                <a:latin typeface="Avenir Next"/>
                <a:ea typeface="Verdana"/>
                <a:cs typeface="Verdana"/>
              </a:rPr>
              <a:t>Ted doesn’t mind Mary calling him a “sexy man” and making comments about his body. </a:t>
            </a:r>
            <a:endParaRPr lang="en-US" sz="3200" dirty="0">
              <a:solidFill>
                <a:srgbClr val="517790"/>
              </a:solidFill>
            </a:endParaRPr>
          </a:p>
          <a:p>
            <a:pPr marL="0" indent="0">
              <a:buNone/>
            </a:pPr>
            <a:r>
              <a:rPr lang="en-US" sz="3200" b="1" dirty="0">
                <a:solidFill>
                  <a:schemeClr val="tx2">
                    <a:lumMod val="65000"/>
                    <a:lumOff val="35000"/>
                  </a:schemeClr>
                </a:solidFill>
              </a:rPr>
              <a:t>Jeff finds the conduct upsetting. </a:t>
            </a:r>
          </a:p>
          <a:p>
            <a:pPr marL="0" indent="0">
              <a:buNone/>
            </a:pPr>
            <a:r>
              <a:rPr lang="en-US" sz="3200" b="1" dirty="0">
                <a:solidFill>
                  <a:schemeClr val="tx2">
                    <a:lumMod val="65000"/>
                    <a:lumOff val="35000"/>
                  </a:schemeClr>
                </a:solidFill>
              </a:rPr>
              <a:t>Jeff has expressed his concerns:</a:t>
            </a:r>
          </a:p>
          <a:p>
            <a:r>
              <a:rPr lang="en-US" sz="3200" dirty="0">
                <a:solidFill>
                  <a:srgbClr val="517790"/>
                </a:solidFill>
                <a:latin typeface="Avenir Next"/>
                <a:ea typeface="Verdana"/>
                <a:cs typeface="Verdana"/>
              </a:rPr>
              <a:t>He has told them to stop several times. </a:t>
            </a:r>
            <a:endParaRPr lang="en-US" sz="3200" dirty="0">
              <a:solidFill>
                <a:srgbClr val="517790"/>
              </a:solidFill>
            </a:endParaRPr>
          </a:p>
          <a:p>
            <a:r>
              <a:rPr lang="en-US" sz="3200" dirty="0">
                <a:solidFill>
                  <a:srgbClr val="517790"/>
                </a:solidFill>
                <a:latin typeface="Avenir Next"/>
                <a:ea typeface="Verdana"/>
                <a:cs typeface="Verdana"/>
              </a:rPr>
              <a:t>He has also told his supervisor their conversations bother him. </a:t>
            </a:r>
            <a:endParaRPr lang="en-US" sz="3200" dirty="0">
              <a:solidFill>
                <a:srgbClr val="517790"/>
              </a:solidFill>
            </a:endParaRPr>
          </a:p>
        </p:txBody>
      </p:sp>
      <p:pic>
        <p:nvPicPr>
          <p:cNvPr id="6" name="Picture 5">
            <a:hlinkClick r:id="rId3"/>
            <a:extLst>
              <a:ext uri="{FF2B5EF4-FFF2-40B4-BE49-F238E27FC236}">
                <a16:creationId xmlns:a16="http://schemas.microsoft.com/office/drawing/2014/main" id="{15C4BAEC-90FC-4394-B0C3-3301138F54F3}"/>
              </a:ext>
            </a:extLst>
          </p:cNvPr>
          <p:cNvPicPr>
            <a:picLocks noChangeAspect="1"/>
          </p:cNvPicPr>
          <p:nvPr/>
        </p:nvPicPr>
        <p:blipFill>
          <a:blip r:embed="rId4"/>
          <a:stretch>
            <a:fillRect/>
          </a:stretch>
        </p:blipFill>
        <p:spPr>
          <a:xfrm>
            <a:off x="7813636" y="1202278"/>
            <a:ext cx="3626883" cy="519454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49311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B591A-0E05-A74F-B619-6EB3F9171ABF}"/>
              </a:ext>
            </a:extLst>
          </p:cNvPr>
          <p:cNvSpPr>
            <a:spLocks noGrp="1"/>
          </p:cNvSpPr>
          <p:nvPr>
            <p:ph type="title"/>
          </p:nvPr>
        </p:nvSpPr>
        <p:spPr>
          <a:xfrm>
            <a:off x="838200" y="372084"/>
            <a:ext cx="10515600" cy="659330"/>
          </a:xfrm>
        </p:spPr>
        <p:txBody>
          <a:bodyPr vert="horz" lIns="91440" tIns="45720" rIns="91440" bIns="45720" rtlCol="0" anchor="ctr">
            <a:normAutofit/>
          </a:bodyPr>
          <a:lstStyle/>
          <a:p>
            <a:r>
              <a:rPr lang="en-US" sz="4000" dirty="0"/>
              <a:t>Rules for Creating a Respectful Environment</a:t>
            </a:r>
          </a:p>
        </p:txBody>
      </p:sp>
      <p:sp>
        <p:nvSpPr>
          <p:cNvPr id="8" name="Content Placeholder 1">
            <a:extLst>
              <a:ext uri="{FF2B5EF4-FFF2-40B4-BE49-F238E27FC236}">
                <a16:creationId xmlns:a16="http://schemas.microsoft.com/office/drawing/2014/main" id="{7CAA5936-629F-4A01-AA20-1938F1859E1D}"/>
              </a:ext>
            </a:extLst>
          </p:cNvPr>
          <p:cNvSpPr txBox="1">
            <a:spLocks/>
          </p:cNvSpPr>
          <p:nvPr/>
        </p:nvSpPr>
        <p:spPr>
          <a:xfrm>
            <a:off x="838200" y="1442853"/>
            <a:ext cx="10515600" cy="4713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System Font Regular"/>
              <a:buChar char="&gt;"/>
              <a:defRPr sz="28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System Font Regular"/>
              <a:buChar char="&gt;"/>
              <a:defRPr sz="24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System Font Regular"/>
              <a:buChar char="&gt;"/>
              <a:defRPr sz="20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3600" b="1" dirty="0">
                <a:solidFill>
                  <a:schemeClr val="tx2">
                    <a:lumMod val="65000"/>
                    <a:lumOff val="35000"/>
                  </a:schemeClr>
                </a:solidFill>
              </a:rPr>
              <a:t>Set expectations upon hire</a:t>
            </a:r>
          </a:p>
          <a:p>
            <a:pPr marL="620713" indent="-620713">
              <a:defRPr/>
            </a:pPr>
            <a:r>
              <a:rPr lang="en-US" sz="3600" dirty="0">
                <a:solidFill>
                  <a:srgbClr val="517790"/>
                </a:solidFill>
              </a:rPr>
              <a:t>Describe what professionalism means in</a:t>
            </a:r>
          </a:p>
          <a:p>
            <a:pPr marL="0" indent="0">
              <a:buNone/>
              <a:defRPr/>
            </a:pPr>
            <a:r>
              <a:rPr lang="en-US" sz="3600" dirty="0">
                <a:solidFill>
                  <a:srgbClr val="517790"/>
                </a:solidFill>
              </a:rPr>
              <a:t>	your department.</a:t>
            </a:r>
          </a:p>
          <a:p>
            <a:pPr marL="620713" indent="-620713">
              <a:defRPr/>
            </a:pPr>
            <a:r>
              <a:rPr lang="en-US" sz="3600" dirty="0">
                <a:solidFill>
                  <a:srgbClr val="517790"/>
                </a:solidFill>
              </a:rPr>
              <a:t>Remind them: Think how others feel</a:t>
            </a:r>
          </a:p>
          <a:p>
            <a:pPr marL="620713" indent="-620713">
              <a:defRPr/>
            </a:pPr>
            <a:r>
              <a:rPr lang="en-US" sz="3600" dirty="0">
                <a:solidFill>
                  <a:srgbClr val="517790"/>
                </a:solidFill>
              </a:rPr>
              <a:t>Jokes about age groups, sex, race and</a:t>
            </a:r>
          </a:p>
          <a:p>
            <a:pPr marL="0" indent="0">
              <a:buNone/>
              <a:defRPr/>
            </a:pPr>
            <a:r>
              <a:rPr lang="en-US" sz="3600" dirty="0">
                <a:solidFill>
                  <a:srgbClr val="517790"/>
                </a:solidFill>
              </a:rPr>
              <a:t> 	so forth are not appropriate</a:t>
            </a:r>
          </a:p>
          <a:p>
            <a:pPr marL="0" indent="0">
              <a:buNone/>
              <a:defRPr/>
            </a:pPr>
            <a:endParaRPr lang="en-US" sz="3600" dirty="0">
              <a:solidFill>
                <a:srgbClr val="517790"/>
              </a:solidFill>
            </a:endParaRPr>
          </a:p>
          <a:p>
            <a:pPr marL="0" indent="0">
              <a:buNone/>
              <a:defRPr/>
            </a:pPr>
            <a:endParaRPr lang="en-US" sz="3600" dirty="0">
              <a:solidFill>
                <a:srgbClr val="517790"/>
              </a:solidFill>
            </a:endParaRPr>
          </a:p>
          <a:p>
            <a:pPr marL="0" indent="0">
              <a:buFont typeface="System Font Regular"/>
              <a:buNone/>
              <a:defRPr/>
            </a:pPr>
            <a:endParaRPr lang="en-US" sz="3200" b="1" dirty="0">
              <a:solidFill>
                <a:schemeClr val="tx2">
                  <a:lumMod val="65000"/>
                  <a:lumOff val="35000"/>
                </a:schemeClr>
              </a:solidFill>
            </a:endParaRPr>
          </a:p>
        </p:txBody>
      </p:sp>
      <p:pic>
        <p:nvPicPr>
          <p:cNvPr id="11" name="Picture 10" descr="Text&#10;&#10;Description automatically generated">
            <a:extLst>
              <a:ext uri="{FF2B5EF4-FFF2-40B4-BE49-F238E27FC236}">
                <a16:creationId xmlns:a16="http://schemas.microsoft.com/office/drawing/2014/main" id="{0CFFE7B2-618E-4227-AF9C-9CCC2C617963}"/>
              </a:ext>
            </a:extLst>
          </p:cNvPr>
          <p:cNvPicPr>
            <a:picLocks noChangeAspect="1"/>
          </p:cNvPicPr>
          <p:nvPr/>
        </p:nvPicPr>
        <p:blipFill>
          <a:blip r:embed="rId3"/>
          <a:stretch>
            <a:fillRect/>
          </a:stretch>
        </p:blipFill>
        <p:spPr>
          <a:xfrm>
            <a:off x="9126747" y="1442853"/>
            <a:ext cx="3468962" cy="5598066"/>
          </a:xfrm>
          <a:prstGeom prst="rect">
            <a:avLst/>
          </a:prstGeom>
        </p:spPr>
      </p:pic>
    </p:spTree>
    <p:extLst>
      <p:ext uri="{BB962C8B-B14F-4D97-AF65-F5344CB8AC3E}">
        <p14:creationId xmlns:p14="http://schemas.microsoft.com/office/powerpoint/2010/main" val="2119976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CA9BE-F230-4101-9925-65099015C19C}"/>
              </a:ext>
            </a:extLst>
          </p:cNvPr>
          <p:cNvPicPr>
            <a:picLocks noChangeAspect="1"/>
          </p:cNvPicPr>
          <p:nvPr/>
        </p:nvPicPr>
        <p:blipFill>
          <a:blip r:embed="rId3"/>
          <a:stretch>
            <a:fillRect/>
          </a:stretch>
        </p:blipFill>
        <p:spPr>
          <a:xfrm>
            <a:off x="690386" y="1703940"/>
            <a:ext cx="4399199" cy="41912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itle 3">
            <a:extLst>
              <a:ext uri="{FF2B5EF4-FFF2-40B4-BE49-F238E27FC236}">
                <a16:creationId xmlns:a16="http://schemas.microsoft.com/office/drawing/2014/main" id="{35AB591A-0E05-A74F-B619-6EB3F9171ABF}"/>
              </a:ext>
            </a:extLst>
          </p:cNvPr>
          <p:cNvSpPr>
            <a:spLocks noGrp="1"/>
          </p:cNvSpPr>
          <p:nvPr>
            <p:ph type="title"/>
          </p:nvPr>
        </p:nvSpPr>
        <p:spPr>
          <a:xfrm>
            <a:off x="838200" y="372084"/>
            <a:ext cx="10515600" cy="659330"/>
          </a:xfrm>
        </p:spPr>
        <p:txBody>
          <a:bodyPr vert="horz" lIns="91440" tIns="45720" rIns="91440" bIns="45720" rtlCol="0" anchor="ctr">
            <a:normAutofit/>
          </a:bodyPr>
          <a:lstStyle/>
          <a:p>
            <a:r>
              <a:rPr lang="en-US" sz="4000" dirty="0"/>
              <a:t>Rules for Creating a Respectful Environment</a:t>
            </a:r>
          </a:p>
        </p:txBody>
      </p:sp>
      <p:sp>
        <p:nvSpPr>
          <p:cNvPr id="8" name="Content Placeholder 1">
            <a:extLst>
              <a:ext uri="{FF2B5EF4-FFF2-40B4-BE49-F238E27FC236}">
                <a16:creationId xmlns:a16="http://schemas.microsoft.com/office/drawing/2014/main" id="{7CAA5936-629F-4A01-AA20-1938F1859E1D}"/>
              </a:ext>
            </a:extLst>
          </p:cNvPr>
          <p:cNvSpPr txBox="1">
            <a:spLocks/>
          </p:cNvSpPr>
          <p:nvPr/>
        </p:nvSpPr>
        <p:spPr>
          <a:xfrm>
            <a:off x="5227608" y="1442852"/>
            <a:ext cx="6626523" cy="471339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System Font Regular"/>
              <a:buChar char="&gt;"/>
              <a:defRPr sz="28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System Font Regular"/>
              <a:buChar char="&gt;"/>
              <a:defRPr sz="24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System Font Regular"/>
              <a:buChar char="&gt;"/>
              <a:defRPr sz="20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3600" b="1" dirty="0">
                <a:solidFill>
                  <a:schemeClr val="tx2">
                    <a:lumMod val="65000"/>
                    <a:lumOff val="35000"/>
                  </a:schemeClr>
                </a:solidFill>
              </a:rPr>
              <a:t>Don’t forget social media</a:t>
            </a:r>
          </a:p>
          <a:p>
            <a:pPr marL="620395" indent="-620395">
              <a:defRPr/>
            </a:pPr>
            <a:r>
              <a:rPr lang="en-US" sz="3600" dirty="0">
                <a:solidFill>
                  <a:srgbClr val="517790"/>
                </a:solidFill>
                <a:latin typeface="Avenir Next"/>
                <a:ea typeface="Verdana"/>
                <a:cs typeface="Verdana"/>
              </a:rPr>
              <a:t>Supervisors: Best to avoid friending staff.</a:t>
            </a:r>
          </a:p>
          <a:p>
            <a:pPr marL="620395" indent="-620395">
              <a:defRPr/>
            </a:pPr>
            <a:r>
              <a:rPr lang="en-US" sz="3600" dirty="0">
                <a:solidFill>
                  <a:srgbClr val="517790"/>
                </a:solidFill>
                <a:latin typeface="Avenir Next"/>
                <a:ea typeface="Verdana"/>
                <a:cs typeface="Verdana"/>
              </a:rPr>
              <a:t>Remind staff: Think before posting.</a:t>
            </a:r>
            <a:endParaRPr lang="en-US" sz="3600" dirty="0">
              <a:solidFill>
                <a:srgbClr val="517790"/>
              </a:solidFill>
            </a:endParaRPr>
          </a:p>
          <a:p>
            <a:pPr marL="620395" indent="-620395">
              <a:defRPr/>
            </a:pPr>
            <a:r>
              <a:rPr lang="en-US" sz="3600" dirty="0">
                <a:solidFill>
                  <a:srgbClr val="517790"/>
                </a:solidFill>
                <a:latin typeface="Avenir Next"/>
                <a:ea typeface="Verdana"/>
                <a:cs typeface="Verdana"/>
              </a:rPr>
              <a:t>Behavior that is harassing at work will be seen as such online.</a:t>
            </a:r>
            <a:endParaRPr lang="en-US" sz="3600" dirty="0">
              <a:solidFill>
                <a:srgbClr val="517790"/>
              </a:solidFill>
            </a:endParaRPr>
          </a:p>
          <a:p>
            <a:pPr marL="0" indent="0">
              <a:buNone/>
              <a:defRPr/>
            </a:pPr>
            <a:endParaRPr lang="en-US" sz="3600" dirty="0">
              <a:solidFill>
                <a:srgbClr val="517790"/>
              </a:solidFill>
            </a:endParaRPr>
          </a:p>
          <a:p>
            <a:pPr marL="0" indent="0">
              <a:buFont typeface="System Font Regular"/>
              <a:buNone/>
              <a:defRPr/>
            </a:pPr>
            <a:endParaRPr lang="en-US" sz="3200" b="1" dirty="0">
              <a:solidFill>
                <a:schemeClr val="tx2">
                  <a:lumMod val="65000"/>
                  <a:lumOff val="35000"/>
                </a:schemeClr>
              </a:solidFill>
            </a:endParaRPr>
          </a:p>
        </p:txBody>
      </p:sp>
    </p:spTree>
    <p:extLst>
      <p:ext uri="{BB962C8B-B14F-4D97-AF65-F5344CB8AC3E}">
        <p14:creationId xmlns:p14="http://schemas.microsoft.com/office/powerpoint/2010/main" val="3863386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FA109-B77C-4B4A-96EA-A960B2B1DA0B}"/>
              </a:ext>
            </a:extLst>
          </p:cNvPr>
          <p:cNvSpPr>
            <a:spLocks noGrp="1"/>
          </p:cNvSpPr>
          <p:nvPr>
            <p:ph type="title"/>
          </p:nvPr>
        </p:nvSpPr>
        <p:spPr/>
        <p:txBody>
          <a:bodyPr/>
          <a:lstStyle/>
          <a:p>
            <a:r>
              <a:rPr lang="en-US" dirty="0"/>
              <a:t>Supervisor Guidance</a:t>
            </a:r>
          </a:p>
        </p:txBody>
      </p:sp>
      <p:sp>
        <p:nvSpPr>
          <p:cNvPr id="6" name="Flowchart: Stored Data 5">
            <a:extLst>
              <a:ext uri="{FF2B5EF4-FFF2-40B4-BE49-F238E27FC236}">
                <a16:creationId xmlns:a16="http://schemas.microsoft.com/office/drawing/2014/main" id="{B235FA0F-0B51-4215-AA54-D20D8F885E09}"/>
              </a:ext>
            </a:extLst>
          </p:cNvPr>
          <p:cNvSpPr/>
          <p:nvPr/>
        </p:nvSpPr>
        <p:spPr>
          <a:xfrm>
            <a:off x="4658264" y="1341447"/>
            <a:ext cx="6695536" cy="4791578"/>
          </a:xfrm>
          <a:prstGeom prst="flowChartOnlineStorag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29946EF0-93C5-4D26-A277-C2CCAD568311}"/>
              </a:ext>
            </a:extLst>
          </p:cNvPr>
          <p:cNvSpPr>
            <a:spLocks noGrp="1"/>
          </p:cNvSpPr>
          <p:nvPr>
            <p:ph idx="1"/>
          </p:nvPr>
        </p:nvSpPr>
        <p:spPr>
          <a:xfrm>
            <a:off x="5106837" y="1364673"/>
            <a:ext cx="6452777" cy="4929800"/>
          </a:xfrm>
        </p:spPr>
        <p:txBody>
          <a:bodyPr>
            <a:normAutofit/>
          </a:bodyPr>
          <a:lstStyle/>
          <a:p>
            <a:pPr marL="0" indent="0">
              <a:buFontTx/>
              <a:buNone/>
              <a:defRPr/>
            </a:pPr>
            <a:r>
              <a:rPr lang="en-US" sz="4000" b="1" dirty="0">
                <a:solidFill>
                  <a:schemeClr val="tx1">
                    <a:lumMod val="65000"/>
                    <a:lumOff val="35000"/>
                  </a:schemeClr>
                </a:solidFill>
              </a:rPr>
              <a:t>LISTEN &amp; ASK</a:t>
            </a:r>
          </a:p>
          <a:p>
            <a:pPr marL="571500" indent="-457200">
              <a:lnSpc>
                <a:spcPct val="100000"/>
              </a:lnSpc>
              <a:spcBef>
                <a:spcPts val="0"/>
              </a:spcBef>
              <a:spcAft>
                <a:spcPts val="600"/>
              </a:spcAft>
              <a:defRPr/>
            </a:pPr>
            <a:r>
              <a:rPr lang="en-US" sz="3600" dirty="0">
                <a:solidFill>
                  <a:srgbClr val="517790"/>
                </a:solidFill>
              </a:rPr>
              <a:t>Did I hear you comment about Alexander’s turban?</a:t>
            </a:r>
          </a:p>
          <a:p>
            <a:pPr marL="571500" indent="-457200">
              <a:lnSpc>
                <a:spcPct val="100000"/>
              </a:lnSpc>
              <a:spcBef>
                <a:spcPts val="0"/>
              </a:spcBef>
              <a:spcAft>
                <a:spcPts val="600"/>
              </a:spcAft>
              <a:defRPr/>
            </a:pPr>
            <a:r>
              <a:rPr lang="en-US" sz="3600" dirty="0">
                <a:solidFill>
                  <a:srgbClr val="517790"/>
                </a:solidFill>
              </a:rPr>
              <a:t>How do you think that made him feel?</a:t>
            </a:r>
          </a:p>
          <a:p>
            <a:pPr marL="571500" indent="-457200">
              <a:lnSpc>
                <a:spcPct val="100000"/>
              </a:lnSpc>
              <a:spcBef>
                <a:spcPts val="0"/>
              </a:spcBef>
              <a:spcAft>
                <a:spcPts val="600"/>
              </a:spcAft>
              <a:defRPr/>
            </a:pPr>
            <a:r>
              <a:rPr lang="en-US" sz="3600" dirty="0">
                <a:solidFill>
                  <a:srgbClr val="517790"/>
                </a:solidFill>
              </a:rPr>
              <a:t>I noticed Bob has been talking to you about your religious beliefs.</a:t>
            </a:r>
          </a:p>
        </p:txBody>
      </p:sp>
      <p:pic>
        <p:nvPicPr>
          <p:cNvPr id="5" name="Picture 4">
            <a:extLst>
              <a:ext uri="{FF2B5EF4-FFF2-40B4-BE49-F238E27FC236}">
                <a16:creationId xmlns:a16="http://schemas.microsoft.com/office/drawing/2014/main" id="{BCB4799E-DC4C-48E0-9D20-55B3AF6C031D}"/>
              </a:ext>
            </a:extLst>
          </p:cNvPr>
          <p:cNvPicPr>
            <a:picLocks noChangeAspect="1"/>
          </p:cNvPicPr>
          <p:nvPr/>
        </p:nvPicPr>
        <p:blipFill>
          <a:blip r:embed="rId3"/>
          <a:stretch>
            <a:fillRect/>
          </a:stretch>
        </p:blipFill>
        <p:spPr>
          <a:xfrm>
            <a:off x="1357480" y="1364673"/>
            <a:ext cx="3697598" cy="4679378"/>
          </a:xfrm>
          <a:custGeom>
            <a:avLst/>
            <a:gdLst>
              <a:gd name="connsiteX0" fmla="*/ 0 w 3697598"/>
              <a:gd name="connsiteY0" fmla="*/ 0 h 4679378"/>
              <a:gd name="connsiteX1" fmla="*/ 3697598 w 3697598"/>
              <a:gd name="connsiteY1" fmla="*/ 0 h 4679378"/>
              <a:gd name="connsiteX2" fmla="*/ 3697598 w 3697598"/>
              <a:gd name="connsiteY2" fmla="*/ 4679378 h 4679378"/>
              <a:gd name="connsiteX3" fmla="*/ 0 w 3697598"/>
              <a:gd name="connsiteY3" fmla="*/ 4679378 h 4679378"/>
              <a:gd name="connsiteX4" fmla="*/ 0 w 3697598"/>
              <a:gd name="connsiteY4" fmla="*/ 0 h 4679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7598" h="4679378" fill="none" extrusionOk="0">
                <a:moveTo>
                  <a:pt x="0" y="0"/>
                </a:moveTo>
                <a:cubicBezTo>
                  <a:pt x="540792" y="-118713"/>
                  <a:pt x="2518506" y="139465"/>
                  <a:pt x="3697598" y="0"/>
                </a:cubicBezTo>
                <a:cubicBezTo>
                  <a:pt x="3537701" y="912886"/>
                  <a:pt x="3799570" y="4009683"/>
                  <a:pt x="3697598" y="4679378"/>
                </a:cubicBezTo>
                <a:cubicBezTo>
                  <a:pt x="2183938" y="4720109"/>
                  <a:pt x="496028" y="4764948"/>
                  <a:pt x="0" y="4679378"/>
                </a:cubicBezTo>
                <a:cubicBezTo>
                  <a:pt x="-49362" y="3106766"/>
                  <a:pt x="-19351" y="1921549"/>
                  <a:pt x="0" y="0"/>
                </a:cubicBezTo>
                <a:close/>
              </a:path>
              <a:path w="3697598" h="4679378" stroke="0" extrusionOk="0">
                <a:moveTo>
                  <a:pt x="0" y="0"/>
                </a:moveTo>
                <a:cubicBezTo>
                  <a:pt x="1170125" y="-146032"/>
                  <a:pt x="2087254" y="-36840"/>
                  <a:pt x="3697598" y="0"/>
                </a:cubicBezTo>
                <a:cubicBezTo>
                  <a:pt x="3651332" y="1731367"/>
                  <a:pt x="3644107" y="3999867"/>
                  <a:pt x="3697598" y="4679378"/>
                </a:cubicBezTo>
                <a:cubicBezTo>
                  <a:pt x="2031839" y="4547145"/>
                  <a:pt x="738385" y="4656582"/>
                  <a:pt x="0" y="4679378"/>
                </a:cubicBezTo>
                <a:cubicBezTo>
                  <a:pt x="-164239" y="3934204"/>
                  <a:pt x="-152952" y="2111036"/>
                  <a:pt x="0" y="0"/>
                </a:cubicBezTo>
                <a:close/>
              </a:path>
            </a:pathLst>
          </a:custGeom>
          <a:ln w="76200">
            <a:solidFill>
              <a:srgbClr val="832990"/>
            </a:solidFill>
            <a:prstDash val="solid"/>
            <a:extLst>
              <a:ext uri="{C807C97D-BFC1-408E-A445-0C87EB9F89A2}">
                <ask:lineSketchStyleProps xmlns:ask="http://schemas.microsoft.com/office/drawing/2018/sketchyshapes" sd="1343434168">
                  <a:prstGeom prst="rect">
                    <a:avLst/>
                  </a:prstGeom>
                  <ask:type>
                    <ask:lineSketchCurved/>
                  </ask:type>
                </ask:lineSketchStyleProps>
              </a:ext>
            </a:extLst>
          </a:ln>
        </p:spPr>
      </p:pic>
    </p:spTree>
    <p:extLst>
      <p:ext uri="{BB962C8B-B14F-4D97-AF65-F5344CB8AC3E}">
        <p14:creationId xmlns:p14="http://schemas.microsoft.com/office/powerpoint/2010/main" val="4081099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p&#10;&#10;Description automatically generated">
            <a:extLst>
              <a:ext uri="{FF2B5EF4-FFF2-40B4-BE49-F238E27FC236}">
                <a16:creationId xmlns:a16="http://schemas.microsoft.com/office/drawing/2014/main" id="{9DDA3D68-CC4A-4EF1-ADA9-3C90EDDEC4BA}"/>
              </a:ext>
            </a:extLst>
          </p:cNvPr>
          <p:cNvPicPr>
            <a:picLocks noChangeAspect="1"/>
          </p:cNvPicPr>
          <p:nvPr/>
        </p:nvPicPr>
        <p:blipFill rotWithShape="1">
          <a:blip r:embed="rId3">
            <a:alphaModFix/>
            <a:duotone>
              <a:prstClr val="black"/>
              <a:srgbClr val="D9C3A5">
                <a:tint val="50000"/>
                <a:satMod val="180000"/>
              </a:srgbClr>
            </a:duotone>
          </a:blip>
          <a:srcRect r="6764"/>
          <a:stretch/>
        </p:blipFill>
        <p:spPr>
          <a:xfrm>
            <a:off x="7134660" y="1364673"/>
            <a:ext cx="4394609" cy="4713398"/>
          </a:xfrm>
          <a:custGeom>
            <a:avLst/>
            <a:gdLst>
              <a:gd name="connsiteX0" fmla="*/ 0 w 4394609"/>
              <a:gd name="connsiteY0" fmla="*/ 377673 h 4713398"/>
              <a:gd name="connsiteX1" fmla="*/ 377673 w 4394609"/>
              <a:gd name="connsiteY1" fmla="*/ 0 h 4713398"/>
              <a:gd name="connsiteX2" fmla="*/ 947824 w 4394609"/>
              <a:gd name="connsiteY2" fmla="*/ 0 h 4713398"/>
              <a:gd name="connsiteX3" fmla="*/ 1627153 w 4394609"/>
              <a:gd name="connsiteY3" fmla="*/ 0 h 4713398"/>
              <a:gd name="connsiteX4" fmla="*/ 2124519 w 4394609"/>
              <a:gd name="connsiteY4" fmla="*/ 0 h 4713398"/>
              <a:gd name="connsiteX5" fmla="*/ 2803848 w 4394609"/>
              <a:gd name="connsiteY5" fmla="*/ 0 h 4713398"/>
              <a:gd name="connsiteX6" fmla="*/ 3483177 w 4394609"/>
              <a:gd name="connsiteY6" fmla="*/ 0 h 4713398"/>
              <a:gd name="connsiteX7" fmla="*/ 4016936 w 4394609"/>
              <a:gd name="connsiteY7" fmla="*/ 0 h 4713398"/>
              <a:gd name="connsiteX8" fmla="*/ 4394609 w 4394609"/>
              <a:gd name="connsiteY8" fmla="*/ 377673 h 4713398"/>
              <a:gd name="connsiteX9" fmla="*/ 4394609 w 4394609"/>
              <a:gd name="connsiteY9" fmla="*/ 1116509 h 4713398"/>
              <a:gd name="connsiteX10" fmla="*/ 4394609 w 4394609"/>
              <a:gd name="connsiteY10" fmla="*/ 1697024 h 4713398"/>
              <a:gd name="connsiteX11" fmla="*/ 4394609 w 4394609"/>
              <a:gd name="connsiteY11" fmla="*/ 2277538 h 4713398"/>
              <a:gd name="connsiteX12" fmla="*/ 4394609 w 4394609"/>
              <a:gd name="connsiteY12" fmla="*/ 2976794 h 4713398"/>
              <a:gd name="connsiteX13" fmla="*/ 4394609 w 4394609"/>
              <a:gd name="connsiteY13" fmla="*/ 3636469 h 4713398"/>
              <a:gd name="connsiteX14" fmla="*/ 4394609 w 4394609"/>
              <a:gd name="connsiteY14" fmla="*/ 4335725 h 4713398"/>
              <a:gd name="connsiteX15" fmla="*/ 4016936 w 4394609"/>
              <a:gd name="connsiteY15" fmla="*/ 4713398 h 4713398"/>
              <a:gd name="connsiteX16" fmla="*/ 3410392 w 4394609"/>
              <a:gd name="connsiteY16" fmla="*/ 4713398 h 4713398"/>
              <a:gd name="connsiteX17" fmla="*/ 2913026 w 4394609"/>
              <a:gd name="connsiteY17" fmla="*/ 4713398 h 4713398"/>
              <a:gd name="connsiteX18" fmla="*/ 2233697 w 4394609"/>
              <a:gd name="connsiteY18" fmla="*/ 4713398 h 4713398"/>
              <a:gd name="connsiteX19" fmla="*/ 1699939 w 4394609"/>
              <a:gd name="connsiteY19" fmla="*/ 4713398 h 4713398"/>
              <a:gd name="connsiteX20" fmla="*/ 1020609 w 4394609"/>
              <a:gd name="connsiteY20" fmla="*/ 4713398 h 4713398"/>
              <a:gd name="connsiteX21" fmla="*/ 377673 w 4394609"/>
              <a:gd name="connsiteY21" fmla="*/ 4713398 h 4713398"/>
              <a:gd name="connsiteX22" fmla="*/ 0 w 4394609"/>
              <a:gd name="connsiteY22" fmla="*/ 4335725 h 4713398"/>
              <a:gd name="connsiteX23" fmla="*/ 0 w 4394609"/>
              <a:gd name="connsiteY23" fmla="*/ 3715630 h 4713398"/>
              <a:gd name="connsiteX24" fmla="*/ 0 w 4394609"/>
              <a:gd name="connsiteY24" fmla="*/ 2976794 h 4713398"/>
              <a:gd name="connsiteX25" fmla="*/ 0 w 4394609"/>
              <a:gd name="connsiteY25" fmla="*/ 2356699 h 4713398"/>
              <a:gd name="connsiteX26" fmla="*/ 0 w 4394609"/>
              <a:gd name="connsiteY26" fmla="*/ 1617863 h 4713398"/>
              <a:gd name="connsiteX27" fmla="*/ 0 w 4394609"/>
              <a:gd name="connsiteY27" fmla="*/ 997768 h 4713398"/>
              <a:gd name="connsiteX28" fmla="*/ 0 w 4394609"/>
              <a:gd name="connsiteY28" fmla="*/ 377673 h 471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4609" h="4713398" fill="none" extrusionOk="0">
                <a:moveTo>
                  <a:pt x="0" y="377673"/>
                </a:moveTo>
                <a:cubicBezTo>
                  <a:pt x="4911" y="161319"/>
                  <a:pt x="179538" y="6926"/>
                  <a:pt x="377673" y="0"/>
                </a:cubicBezTo>
                <a:cubicBezTo>
                  <a:pt x="525303" y="23673"/>
                  <a:pt x="788177" y="-9701"/>
                  <a:pt x="947824" y="0"/>
                </a:cubicBezTo>
                <a:cubicBezTo>
                  <a:pt x="1107471" y="9701"/>
                  <a:pt x="1454365" y="12902"/>
                  <a:pt x="1627153" y="0"/>
                </a:cubicBezTo>
                <a:cubicBezTo>
                  <a:pt x="1799941" y="-12902"/>
                  <a:pt x="1994098" y="2389"/>
                  <a:pt x="2124519" y="0"/>
                </a:cubicBezTo>
                <a:cubicBezTo>
                  <a:pt x="2254940" y="-2389"/>
                  <a:pt x="2530352" y="-6672"/>
                  <a:pt x="2803848" y="0"/>
                </a:cubicBezTo>
                <a:cubicBezTo>
                  <a:pt x="3077344" y="6672"/>
                  <a:pt x="3245383" y="9610"/>
                  <a:pt x="3483177" y="0"/>
                </a:cubicBezTo>
                <a:cubicBezTo>
                  <a:pt x="3720971" y="-9610"/>
                  <a:pt x="3812696" y="-11473"/>
                  <a:pt x="4016936" y="0"/>
                </a:cubicBezTo>
                <a:cubicBezTo>
                  <a:pt x="4257355" y="-14285"/>
                  <a:pt x="4386271" y="126510"/>
                  <a:pt x="4394609" y="377673"/>
                </a:cubicBezTo>
                <a:cubicBezTo>
                  <a:pt x="4366807" y="726314"/>
                  <a:pt x="4418640" y="747117"/>
                  <a:pt x="4394609" y="1116509"/>
                </a:cubicBezTo>
                <a:cubicBezTo>
                  <a:pt x="4370578" y="1485901"/>
                  <a:pt x="4370115" y="1474149"/>
                  <a:pt x="4394609" y="1697024"/>
                </a:cubicBezTo>
                <a:cubicBezTo>
                  <a:pt x="4419103" y="1919900"/>
                  <a:pt x="4423545" y="2111184"/>
                  <a:pt x="4394609" y="2277538"/>
                </a:cubicBezTo>
                <a:cubicBezTo>
                  <a:pt x="4365673" y="2443892"/>
                  <a:pt x="4412207" y="2669880"/>
                  <a:pt x="4394609" y="2976794"/>
                </a:cubicBezTo>
                <a:cubicBezTo>
                  <a:pt x="4377011" y="3283708"/>
                  <a:pt x="4387800" y="3425852"/>
                  <a:pt x="4394609" y="3636469"/>
                </a:cubicBezTo>
                <a:cubicBezTo>
                  <a:pt x="4401418" y="3847087"/>
                  <a:pt x="4385274" y="4040315"/>
                  <a:pt x="4394609" y="4335725"/>
                </a:cubicBezTo>
                <a:cubicBezTo>
                  <a:pt x="4417509" y="4520349"/>
                  <a:pt x="4237026" y="4724063"/>
                  <a:pt x="4016936" y="4713398"/>
                </a:cubicBezTo>
                <a:cubicBezTo>
                  <a:pt x="3726206" y="4697921"/>
                  <a:pt x="3533750" y="4699993"/>
                  <a:pt x="3410392" y="4713398"/>
                </a:cubicBezTo>
                <a:cubicBezTo>
                  <a:pt x="3287034" y="4726803"/>
                  <a:pt x="3105906" y="4715916"/>
                  <a:pt x="2913026" y="4713398"/>
                </a:cubicBezTo>
                <a:cubicBezTo>
                  <a:pt x="2720146" y="4710880"/>
                  <a:pt x="2517378" y="4737128"/>
                  <a:pt x="2233697" y="4713398"/>
                </a:cubicBezTo>
                <a:cubicBezTo>
                  <a:pt x="1950016" y="4689668"/>
                  <a:pt x="1942169" y="4735604"/>
                  <a:pt x="1699939" y="4713398"/>
                </a:cubicBezTo>
                <a:cubicBezTo>
                  <a:pt x="1457709" y="4691192"/>
                  <a:pt x="1159385" y="4683090"/>
                  <a:pt x="1020609" y="4713398"/>
                </a:cubicBezTo>
                <a:cubicBezTo>
                  <a:pt x="881833" y="4743707"/>
                  <a:pt x="642444" y="4681466"/>
                  <a:pt x="377673" y="4713398"/>
                </a:cubicBezTo>
                <a:cubicBezTo>
                  <a:pt x="175411" y="4716388"/>
                  <a:pt x="-2831" y="4523841"/>
                  <a:pt x="0" y="4335725"/>
                </a:cubicBezTo>
                <a:cubicBezTo>
                  <a:pt x="-24947" y="4176389"/>
                  <a:pt x="15682" y="3849439"/>
                  <a:pt x="0" y="3715630"/>
                </a:cubicBezTo>
                <a:cubicBezTo>
                  <a:pt x="-15682" y="3581821"/>
                  <a:pt x="24480" y="3320061"/>
                  <a:pt x="0" y="2976794"/>
                </a:cubicBezTo>
                <a:cubicBezTo>
                  <a:pt x="-24480" y="2633527"/>
                  <a:pt x="15267" y="2543416"/>
                  <a:pt x="0" y="2356699"/>
                </a:cubicBezTo>
                <a:cubicBezTo>
                  <a:pt x="-15267" y="2169983"/>
                  <a:pt x="36523" y="1909684"/>
                  <a:pt x="0" y="1617863"/>
                </a:cubicBezTo>
                <a:cubicBezTo>
                  <a:pt x="-36523" y="1326042"/>
                  <a:pt x="-23645" y="1252305"/>
                  <a:pt x="0" y="997768"/>
                </a:cubicBezTo>
                <a:cubicBezTo>
                  <a:pt x="23645" y="743232"/>
                  <a:pt x="24636" y="561210"/>
                  <a:pt x="0" y="377673"/>
                </a:cubicBezTo>
                <a:close/>
              </a:path>
              <a:path w="4394609" h="4713398" stroke="0" extrusionOk="0">
                <a:moveTo>
                  <a:pt x="0" y="377673"/>
                </a:moveTo>
                <a:cubicBezTo>
                  <a:pt x="-8099" y="169106"/>
                  <a:pt x="184896" y="13420"/>
                  <a:pt x="377673" y="0"/>
                </a:cubicBezTo>
                <a:cubicBezTo>
                  <a:pt x="550471" y="-31767"/>
                  <a:pt x="717553" y="-16874"/>
                  <a:pt x="1020609" y="0"/>
                </a:cubicBezTo>
                <a:cubicBezTo>
                  <a:pt x="1323665" y="16874"/>
                  <a:pt x="1458973" y="18750"/>
                  <a:pt x="1663546" y="0"/>
                </a:cubicBezTo>
                <a:cubicBezTo>
                  <a:pt x="1868119" y="-18750"/>
                  <a:pt x="1932218" y="25635"/>
                  <a:pt x="2197305" y="0"/>
                </a:cubicBezTo>
                <a:cubicBezTo>
                  <a:pt x="2462392" y="-25635"/>
                  <a:pt x="2608552" y="22473"/>
                  <a:pt x="2767456" y="0"/>
                </a:cubicBezTo>
                <a:cubicBezTo>
                  <a:pt x="2926360" y="-22473"/>
                  <a:pt x="3122063" y="26076"/>
                  <a:pt x="3301214" y="0"/>
                </a:cubicBezTo>
                <a:cubicBezTo>
                  <a:pt x="3480365" y="-26076"/>
                  <a:pt x="3701373" y="35297"/>
                  <a:pt x="4016936" y="0"/>
                </a:cubicBezTo>
                <a:cubicBezTo>
                  <a:pt x="4208681" y="47871"/>
                  <a:pt x="4407239" y="128370"/>
                  <a:pt x="4394609" y="377673"/>
                </a:cubicBezTo>
                <a:cubicBezTo>
                  <a:pt x="4414792" y="593382"/>
                  <a:pt x="4418899" y="679584"/>
                  <a:pt x="4394609" y="918607"/>
                </a:cubicBezTo>
                <a:cubicBezTo>
                  <a:pt x="4370319" y="1157630"/>
                  <a:pt x="4371886" y="1311218"/>
                  <a:pt x="4394609" y="1499121"/>
                </a:cubicBezTo>
                <a:cubicBezTo>
                  <a:pt x="4417332" y="1687024"/>
                  <a:pt x="4361731" y="1982062"/>
                  <a:pt x="4394609" y="2198377"/>
                </a:cubicBezTo>
                <a:cubicBezTo>
                  <a:pt x="4427487" y="2414692"/>
                  <a:pt x="4369551" y="2677845"/>
                  <a:pt x="4394609" y="2858052"/>
                </a:cubicBezTo>
                <a:cubicBezTo>
                  <a:pt x="4419667" y="3038260"/>
                  <a:pt x="4412010" y="3197896"/>
                  <a:pt x="4394609" y="3478147"/>
                </a:cubicBezTo>
                <a:cubicBezTo>
                  <a:pt x="4377208" y="3758398"/>
                  <a:pt x="4431031" y="3939948"/>
                  <a:pt x="4394609" y="4335725"/>
                </a:cubicBezTo>
                <a:cubicBezTo>
                  <a:pt x="4399744" y="4587871"/>
                  <a:pt x="4218329" y="4679787"/>
                  <a:pt x="4016936" y="4713398"/>
                </a:cubicBezTo>
                <a:cubicBezTo>
                  <a:pt x="3829930" y="4720602"/>
                  <a:pt x="3688547" y="4706775"/>
                  <a:pt x="3446785" y="4713398"/>
                </a:cubicBezTo>
                <a:cubicBezTo>
                  <a:pt x="3205023" y="4720021"/>
                  <a:pt x="3040807" y="4717384"/>
                  <a:pt x="2876634" y="4713398"/>
                </a:cubicBezTo>
                <a:cubicBezTo>
                  <a:pt x="2712461" y="4709412"/>
                  <a:pt x="2529167" y="4698492"/>
                  <a:pt x="2270090" y="4713398"/>
                </a:cubicBezTo>
                <a:cubicBezTo>
                  <a:pt x="2011013" y="4728304"/>
                  <a:pt x="1807137" y="4722725"/>
                  <a:pt x="1663546" y="4713398"/>
                </a:cubicBezTo>
                <a:cubicBezTo>
                  <a:pt x="1519955" y="4704071"/>
                  <a:pt x="1359899" y="4689237"/>
                  <a:pt x="1093395" y="4713398"/>
                </a:cubicBezTo>
                <a:cubicBezTo>
                  <a:pt x="826891" y="4737559"/>
                  <a:pt x="573334" y="4701922"/>
                  <a:pt x="377673" y="4713398"/>
                </a:cubicBezTo>
                <a:cubicBezTo>
                  <a:pt x="132500" y="4709259"/>
                  <a:pt x="-11109" y="4539573"/>
                  <a:pt x="0" y="4335725"/>
                </a:cubicBezTo>
                <a:cubicBezTo>
                  <a:pt x="27215" y="4097457"/>
                  <a:pt x="-6878" y="3998732"/>
                  <a:pt x="0" y="3755211"/>
                </a:cubicBezTo>
                <a:cubicBezTo>
                  <a:pt x="6878" y="3511690"/>
                  <a:pt x="-13237" y="3313160"/>
                  <a:pt x="0" y="3174696"/>
                </a:cubicBezTo>
                <a:cubicBezTo>
                  <a:pt x="13237" y="3036232"/>
                  <a:pt x="-33926" y="2607864"/>
                  <a:pt x="0" y="2435860"/>
                </a:cubicBezTo>
                <a:cubicBezTo>
                  <a:pt x="33926" y="2263856"/>
                  <a:pt x="-22269" y="2030827"/>
                  <a:pt x="0" y="1855346"/>
                </a:cubicBezTo>
                <a:cubicBezTo>
                  <a:pt x="22269" y="1679865"/>
                  <a:pt x="15357" y="1579919"/>
                  <a:pt x="0" y="1314412"/>
                </a:cubicBezTo>
                <a:cubicBezTo>
                  <a:pt x="-15357" y="1048905"/>
                  <a:pt x="2705" y="727907"/>
                  <a:pt x="0" y="377673"/>
                </a:cubicBezTo>
                <a:close/>
              </a:path>
            </a:pathLst>
          </a:custGeom>
          <a:solidFill>
            <a:srgbClr val="FFFFFF">
              <a:shade val="85000"/>
            </a:srgbClr>
          </a:solidFill>
          <a:ln w="76200">
            <a:solidFill>
              <a:srgbClr val="C00000"/>
            </a:solidFill>
            <a:extLst>
              <a:ext uri="{C807C97D-BFC1-408E-A445-0C87EB9F89A2}">
                <ask:lineSketchStyleProps xmlns:ask="http://schemas.microsoft.com/office/drawing/2018/sketchyshapes" sd="3046229095">
                  <a:prstGeom prst="roundRect">
                    <a:avLst>
                      <a:gd name="adj" fmla="val 8594"/>
                    </a:avLst>
                  </a:prstGeom>
                  <ask:type>
                    <ask:lineSketchFreehand/>
                  </ask:type>
                </ask:lineSketchStyleProps>
              </a:ext>
            </a:extLst>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5E9FA109-B77C-4B4A-96EA-A960B2B1DA0B}"/>
              </a:ext>
            </a:extLst>
          </p:cNvPr>
          <p:cNvSpPr>
            <a:spLocks noGrp="1"/>
          </p:cNvSpPr>
          <p:nvPr>
            <p:ph type="title"/>
          </p:nvPr>
        </p:nvSpPr>
        <p:spPr/>
        <p:txBody>
          <a:bodyPr/>
          <a:lstStyle/>
          <a:p>
            <a:r>
              <a:rPr lang="en-US" dirty="0"/>
              <a:t>Supervisor Guidance</a:t>
            </a:r>
          </a:p>
        </p:txBody>
      </p:sp>
      <p:sp>
        <p:nvSpPr>
          <p:cNvPr id="3" name="Content Placeholder 2">
            <a:extLst>
              <a:ext uri="{FF2B5EF4-FFF2-40B4-BE49-F238E27FC236}">
                <a16:creationId xmlns:a16="http://schemas.microsoft.com/office/drawing/2014/main" id="{29946EF0-93C5-4D26-A277-C2CCAD568311}"/>
              </a:ext>
            </a:extLst>
          </p:cNvPr>
          <p:cNvSpPr>
            <a:spLocks noGrp="1"/>
          </p:cNvSpPr>
          <p:nvPr>
            <p:ph idx="1"/>
          </p:nvPr>
        </p:nvSpPr>
        <p:spPr>
          <a:xfrm>
            <a:off x="973282" y="1657971"/>
            <a:ext cx="7855528" cy="4929800"/>
          </a:xfrm>
        </p:spPr>
        <p:txBody>
          <a:bodyPr>
            <a:normAutofit/>
          </a:bodyPr>
          <a:lstStyle/>
          <a:p>
            <a:pPr marL="571500" lvl="1" indent="-457200">
              <a:lnSpc>
                <a:spcPct val="100000"/>
              </a:lnSpc>
              <a:spcBef>
                <a:spcPts val="0"/>
              </a:spcBef>
              <a:spcAft>
                <a:spcPts val="600"/>
              </a:spcAft>
              <a:defRPr/>
            </a:pPr>
            <a:r>
              <a:rPr lang="en-US" sz="4400" dirty="0">
                <a:solidFill>
                  <a:srgbClr val="517790"/>
                </a:solidFill>
              </a:rPr>
              <a:t>Correct actions ASAP</a:t>
            </a:r>
          </a:p>
          <a:p>
            <a:pPr marL="571500" lvl="1" indent="-457200">
              <a:lnSpc>
                <a:spcPct val="100000"/>
              </a:lnSpc>
              <a:spcBef>
                <a:spcPts val="0"/>
              </a:spcBef>
              <a:spcAft>
                <a:spcPts val="600"/>
              </a:spcAft>
              <a:defRPr/>
            </a:pPr>
            <a:r>
              <a:rPr lang="en-US" sz="4400" dirty="0">
                <a:solidFill>
                  <a:srgbClr val="517790"/>
                </a:solidFill>
              </a:rPr>
              <a:t>Do not ignore issues</a:t>
            </a:r>
          </a:p>
          <a:p>
            <a:pPr marL="571500" lvl="1" indent="-457200">
              <a:lnSpc>
                <a:spcPct val="100000"/>
              </a:lnSpc>
              <a:spcBef>
                <a:spcPts val="0"/>
              </a:spcBef>
              <a:spcAft>
                <a:spcPts val="600"/>
              </a:spcAft>
              <a:defRPr/>
            </a:pPr>
            <a:r>
              <a:rPr lang="en-US" sz="4400" dirty="0">
                <a:solidFill>
                  <a:srgbClr val="517790"/>
                </a:solidFill>
              </a:rPr>
              <a:t>Be kind/respectful</a:t>
            </a:r>
          </a:p>
          <a:p>
            <a:pPr marL="571500" lvl="1" indent="-457200">
              <a:lnSpc>
                <a:spcPct val="100000"/>
              </a:lnSpc>
              <a:spcBef>
                <a:spcPts val="0"/>
              </a:spcBef>
              <a:spcAft>
                <a:spcPts val="600"/>
              </a:spcAft>
              <a:defRPr/>
            </a:pPr>
            <a:r>
              <a:rPr lang="en-US" sz="4400" dirty="0">
                <a:solidFill>
                  <a:srgbClr val="517790"/>
                </a:solidFill>
              </a:rPr>
              <a:t>Mess up? Apologize.</a:t>
            </a:r>
          </a:p>
        </p:txBody>
      </p:sp>
    </p:spTree>
    <p:extLst>
      <p:ext uri="{BB962C8B-B14F-4D97-AF65-F5344CB8AC3E}">
        <p14:creationId xmlns:p14="http://schemas.microsoft.com/office/powerpoint/2010/main" val="26474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FA109-B77C-4B4A-96EA-A960B2B1DA0B}"/>
              </a:ext>
            </a:extLst>
          </p:cNvPr>
          <p:cNvSpPr>
            <a:spLocks noGrp="1"/>
          </p:cNvSpPr>
          <p:nvPr>
            <p:ph type="title"/>
          </p:nvPr>
        </p:nvSpPr>
        <p:spPr/>
        <p:txBody>
          <a:bodyPr/>
          <a:lstStyle/>
          <a:p>
            <a:r>
              <a:rPr lang="en-US" dirty="0"/>
              <a:t>Supervisor Guidance</a:t>
            </a:r>
          </a:p>
        </p:txBody>
      </p:sp>
      <p:sp>
        <p:nvSpPr>
          <p:cNvPr id="3" name="Content Placeholder 2">
            <a:extLst>
              <a:ext uri="{FF2B5EF4-FFF2-40B4-BE49-F238E27FC236}">
                <a16:creationId xmlns:a16="http://schemas.microsoft.com/office/drawing/2014/main" id="{29946EF0-93C5-4D26-A277-C2CCAD568311}"/>
              </a:ext>
            </a:extLst>
          </p:cNvPr>
          <p:cNvSpPr>
            <a:spLocks noGrp="1"/>
          </p:cNvSpPr>
          <p:nvPr>
            <p:ph idx="1"/>
          </p:nvPr>
        </p:nvSpPr>
        <p:spPr>
          <a:xfrm>
            <a:off x="973282" y="1364673"/>
            <a:ext cx="7855528" cy="4752488"/>
          </a:xfrm>
        </p:spPr>
        <p:txBody>
          <a:bodyPr>
            <a:normAutofit/>
          </a:bodyPr>
          <a:lstStyle/>
          <a:p>
            <a:pPr marL="114300" lvl="1" indent="0">
              <a:lnSpc>
                <a:spcPct val="100000"/>
              </a:lnSpc>
              <a:spcBef>
                <a:spcPts val="0"/>
              </a:spcBef>
              <a:spcAft>
                <a:spcPts val="600"/>
              </a:spcAft>
              <a:buNone/>
              <a:defRPr/>
            </a:pPr>
            <a:r>
              <a:rPr lang="en-US" sz="4000" b="1" dirty="0">
                <a:solidFill>
                  <a:schemeClr val="tx2">
                    <a:lumMod val="65000"/>
                    <a:lumOff val="35000"/>
                  </a:schemeClr>
                </a:solidFill>
              </a:rPr>
              <a:t>Always Document.</a:t>
            </a:r>
          </a:p>
          <a:p>
            <a:pPr marL="114300" lvl="1" indent="0">
              <a:lnSpc>
                <a:spcPct val="100000"/>
              </a:lnSpc>
              <a:spcBef>
                <a:spcPts val="0"/>
              </a:spcBef>
              <a:spcAft>
                <a:spcPts val="600"/>
              </a:spcAft>
              <a:buNone/>
              <a:defRPr/>
            </a:pPr>
            <a:r>
              <a:rPr lang="en-US" sz="4000" b="1" dirty="0">
                <a:solidFill>
                  <a:schemeClr val="tx2">
                    <a:lumMod val="65000"/>
                    <a:lumOff val="35000"/>
                  </a:schemeClr>
                </a:solidFill>
              </a:rPr>
              <a:t>For Bigger Issues:</a:t>
            </a:r>
          </a:p>
          <a:p>
            <a:pPr marL="571500" lvl="1" indent="-457200">
              <a:lnSpc>
                <a:spcPct val="100000"/>
              </a:lnSpc>
              <a:spcBef>
                <a:spcPts val="0"/>
              </a:spcBef>
              <a:spcAft>
                <a:spcPts val="600"/>
              </a:spcAft>
              <a:defRPr/>
            </a:pPr>
            <a:r>
              <a:rPr lang="en-US" sz="4000" dirty="0">
                <a:solidFill>
                  <a:srgbClr val="517790"/>
                </a:solidFill>
              </a:rPr>
              <a:t>Immediately contact HR</a:t>
            </a:r>
          </a:p>
          <a:p>
            <a:pPr marL="571500" lvl="1" indent="-457200">
              <a:lnSpc>
                <a:spcPct val="100000"/>
              </a:lnSpc>
              <a:spcBef>
                <a:spcPts val="0"/>
              </a:spcBef>
              <a:spcAft>
                <a:spcPts val="600"/>
              </a:spcAft>
              <a:defRPr/>
            </a:pPr>
            <a:r>
              <a:rPr lang="en-US" sz="4000" dirty="0">
                <a:solidFill>
                  <a:srgbClr val="517790"/>
                </a:solidFill>
              </a:rPr>
              <a:t>Assess safety</a:t>
            </a:r>
          </a:p>
          <a:p>
            <a:pPr marL="571500" lvl="1" indent="-457200">
              <a:lnSpc>
                <a:spcPct val="100000"/>
              </a:lnSpc>
              <a:spcBef>
                <a:spcPts val="0"/>
              </a:spcBef>
              <a:spcAft>
                <a:spcPts val="600"/>
              </a:spcAft>
              <a:defRPr/>
            </a:pPr>
            <a:r>
              <a:rPr lang="en-US" sz="4000" dirty="0">
                <a:solidFill>
                  <a:srgbClr val="517790"/>
                </a:solidFill>
              </a:rPr>
              <a:t>Suspend if necessary</a:t>
            </a:r>
          </a:p>
          <a:p>
            <a:pPr marL="571500" lvl="1" indent="-457200">
              <a:lnSpc>
                <a:spcPct val="100000"/>
              </a:lnSpc>
              <a:spcBef>
                <a:spcPts val="0"/>
              </a:spcBef>
              <a:spcAft>
                <a:spcPts val="600"/>
              </a:spcAft>
              <a:defRPr/>
            </a:pPr>
            <a:endParaRPr lang="en-US" sz="4000" dirty="0">
              <a:solidFill>
                <a:srgbClr val="517790"/>
              </a:solidFill>
            </a:endParaRPr>
          </a:p>
        </p:txBody>
      </p:sp>
      <p:pic>
        <p:nvPicPr>
          <p:cNvPr id="10" name="Picture 9">
            <a:extLst>
              <a:ext uri="{FF2B5EF4-FFF2-40B4-BE49-F238E27FC236}">
                <a16:creationId xmlns:a16="http://schemas.microsoft.com/office/drawing/2014/main" id="{9FA298E4-FF37-4988-9ABC-A19036301A5A}"/>
              </a:ext>
            </a:extLst>
          </p:cNvPr>
          <p:cNvPicPr>
            <a:picLocks noChangeAspect="1"/>
          </p:cNvPicPr>
          <p:nvPr/>
        </p:nvPicPr>
        <p:blipFill>
          <a:blip r:embed="rId3"/>
          <a:stretch>
            <a:fillRect/>
          </a:stretch>
        </p:blipFill>
        <p:spPr>
          <a:xfrm>
            <a:off x="8022564" y="1874392"/>
            <a:ext cx="2881995" cy="3796048"/>
          </a:xfrm>
          <a:prstGeom prst="rect">
            <a:avLst/>
          </a:prstGeom>
          <a:solidFill>
            <a:srgbClr val="000000">
              <a:shade val="95000"/>
            </a:srgbClr>
          </a:solidFill>
          <a:ln w="444500" cap="sq">
            <a:solidFill>
              <a:srgbClr val="51779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899216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946EF0-93C5-4D26-A277-C2CCAD568311}"/>
              </a:ext>
            </a:extLst>
          </p:cNvPr>
          <p:cNvSpPr>
            <a:spLocks noGrp="1"/>
          </p:cNvSpPr>
          <p:nvPr>
            <p:ph idx="1"/>
          </p:nvPr>
        </p:nvSpPr>
        <p:spPr>
          <a:xfrm>
            <a:off x="655608" y="3177814"/>
            <a:ext cx="11076318" cy="2986098"/>
          </a:xfrm>
        </p:spPr>
        <p:txBody>
          <a:bodyPr vert="horz" lIns="91440" tIns="45720" rIns="91440" bIns="45720" rtlCol="0" anchor="t">
            <a:normAutofit fontScale="92500"/>
          </a:bodyPr>
          <a:lstStyle/>
          <a:p>
            <a:pPr marL="114300" lvl="1" indent="0">
              <a:lnSpc>
                <a:spcPct val="100000"/>
              </a:lnSpc>
              <a:spcBef>
                <a:spcPts val="0"/>
              </a:spcBef>
              <a:spcAft>
                <a:spcPts val="600"/>
              </a:spcAft>
              <a:buNone/>
              <a:defRPr/>
            </a:pPr>
            <a:r>
              <a:rPr lang="en-US" sz="4400" b="1" dirty="0">
                <a:solidFill>
                  <a:schemeClr val="tx2">
                    <a:lumMod val="65000"/>
                    <a:lumOff val="35000"/>
                  </a:schemeClr>
                </a:solidFill>
              </a:rPr>
              <a:t>Joan tells Jim he looks nice today.</a:t>
            </a:r>
          </a:p>
          <a:p>
            <a:pPr lvl="1" indent="-571500">
              <a:lnSpc>
                <a:spcPct val="100000"/>
              </a:lnSpc>
              <a:spcBef>
                <a:spcPts val="0"/>
              </a:spcBef>
              <a:spcAft>
                <a:spcPts val="600"/>
              </a:spcAft>
              <a:buFont typeface="Wingdings" panose="05000000000000000000" pitchFamily="2" charset="2"/>
              <a:buChar char="q"/>
              <a:defRPr/>
            </a:pPr>
            <a:r>
              <a:rPr lang="en-US" sz="4400" dirty="0">
                <a:solidFill>
                  <a:srgbClr val="517790"/>
                </a:solidFill>
                <a:latin typeface="Avenir Next"/>
                <a:ea typeface="Verdana"/>
                <a:cs typeface="Verdana"/>
              </a:rPr>
              <a:t>Tell Joan that Jim may not like that comment.</a:t>
            </a:r>
          </a:p>
          <a:p>
            <a:pPr lvl="1" indent="-571500">
              <a:lnSpc>
                <a:spcPct val="100000"/>
              </a:lnSpc>
              <a:spcBef>
                <a:spcPts val="0"/>
              </a:spcBef>
              <a:spcAft>
                <a:spcPts val="600"/>
              </a:spcAft>
              <a:buFont typeface="Wingdings" panose="05000000000000000000" pitchFamily="2" charset="2"/>
              <a:buChar char="q"/>
              <a:defRPr/>
            </a:pPr>
            <a:r>
              <a:rPr lang="en-US" sz="4400" dirty="0">
                <a:solidFill>
                  <a:srgbClr val="517790"/>
                </a:solidFill>
                <a:latin typeface="Avenir Next"/>
                <a:ea typeface="Verdana"/>
                <a:cs typeface="Verdana"/>
              </a:rPr>
              <a:t>It was said politely; skip it.</a:t>
            </a:r>
          </a:p>
          <a:p>
            <a:pPr lvl="1" indent="-571500">
              <a:lnSpc>
                <a:spcPct val="100000"/>
              </a:lnSpc>
              <a:spcBef>
                <a:spcPts val="0"/>
              </a:spcBef>
              <a:spcAft>
                <a:spcPts val="600"/>
              </a:spcAft>
              <a:buFont typeface="Wingdings" panose="05000000000000000000" pitchFamily="2" charset="2"/>
              <a:buChar char="q"/>
              <a:defRPr/>
            </a:pPr>
            <a:r>
              <a:rPr lang="en-US" sz="4400" dirty="0">
                <a:solidFill>
                  <a:srgbClr val="517790"/>
                </a:solidFill>
                <a:latin typeface="Avenir Next"/>
                <a:ea typeface="Verdana"/>
                <a:cs typeface="Verdana"/>
              </a:rPr>
              <a:t>Call HR.</a:t>
            </a:r>
            <a:endParaRPr lang="en-US" sz="4400" dirty="0">
              <a:solidFill>
                <a:srgbClr val="517790"/>
              </a:solidFill>
            </a:endParaRPr>
          </a:p>
          <a:p>
            <a:pPr marL="571500" lvl="1" indent="-457200">
              <a:lnSpc>
                <a:spcPct val="100000"/>
              </a:lnSpc>
              <a:spcBef>
                <a:spcPts val="0"/>
              </a:spcBef>
              <a:spcAft>
                <a:spcPts val="600"/>
              </a:spcAft>
              <a:defRPr/>
            </a:pPr>
            <a:endParaRPr lang="en-US" sz="4400" dirty="0">
              <a:solidFill>
                <a:srgbClr val="517790"/>
              </a:solidFill>
            </a:endParaRPr>
          </a:p>
        </p:txBody>
      </p:sp>
      <p:grpSp>
        <p:nvGrpSpPr>
          <p:cNvPr id="14" name="Group 13">
            <a:extLst>
              <a:ext uri="{FF2B5EF4-FFF2-40B4-BE49-F238E27FC236}">
                <a16:creationId xmlns:a16="http://schemas.microsoft.com/office/drawing/2014/main" id="{C6B0EFAC-8EAB-4DD6-806C-B3BC955CD262}"/>
              </a:ext>
            </a:extLst>
          </p:cNvPr>
          <p:cNvGrpSpPr/>
          <p:nvPr/>
        </p:nvGrpSpPr>
        <p:grpSpPr>
          <a:xfrm>
            <a:off x="1563750" y="126038"/>
            <a:ext cx="9515965" cy="3689957"/>
            <a:chOff x="0" y="0"/>
            <a:chExt cx="9515965" cy="4853099"/>
          </a:xfrm>
        </p:grpSpPr>
        <p:sp>
          <p:nvSpPr>
            <p:cNvPr id="13" name="Rectangle: Rounded Corners 12">
              <a:extLst>
                <a:ext uri="{FF2B5EF4-FFF2-40B4-BE49-F238E27FC236}">
                  <a16:creationId xmlns:a16="http://schemas.microsoft.com/office/drawing/2014/main" id="{ECAD2E59-6162-4490-A7D5-F53FFB43A7CA}"/>
                </a:ext>
              </a:extLst>
            </p:cNvPr>
            <p:cNvSpPr/>
            <p:nvPr/>
          </p:nvSpPr>
          <p:spPr>
            <a:xfrm>
              <a:off x="0" y="0"/>
              <a:ext cx="9230265" cy="3689957"/>
            </a:xfrm>
            <a:prstGeom prst="roundRect">
              <a:avLst/>
            </a:prstGeom>
            <a:solidFill>
              <a:srgbClr val="00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4" name="Trapezoid 3">
              <a:extLst>
                <a:ext uri="{FF2B5EF4-FFF2-40B4-BE49-F238E27FC236}">
                  <a16:creationId xmlns:a16="http://schemas.microsoft.com/office/drawing/2014/main" id="{2EA30CD3-9183-4C02-AEA3-BE7EE89B2455}"/>
                </a:ext>
              </a:extLst>
            </p:cNvPr>
            <p:cNvSpPr/>
            <p:nvPr/>
          </p:nvSpPr>
          <p:spPr>
            <a:xfrm rot="996313">
              <a:off x="586595" y="293298"/>
              <a:ext cx="2794958" cy="2528094"/>
            </a:xfrm>
            <a:prstGeom prst="trapezoid">
              <a:avLst>
                <a:gd name="adj" fmla="val 123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b="1" dirty="0">
                  <a:latin typeface="Trade Gothic Next Heavy" panose="020B0604020202020204" pitchFamily="34" charset="0"/>
                  <a:ea typeface="Verdana" panose="020B0604030504040204" pitchFamily="34" charset="0"/>
                  <a:cs typeface="Verdana" panose="020B0604030504040204" pitchFamily="34" charset="0"/>
                </a:rPr>
                <a:t>Q</a:t>
              </a:r>
            </a:p>
          </p:txBody>
        </p:sp>
        <p:sp>
          <p:nvSpPr>
            <p:cNvPr id="9" name="Trapezoid 8">
              <a:extLst>
                <a:ext uri="{FF2B5EF4-FFF2-40B4-BE49-F238E27FC236}">
                  <a16:creationId xmlns:a16="http://schemas.microsoft.com/office/drawing/2014/main" id="{5B96AC6B-9397-4687-BFCD-168FE30DE018}"/>
                </a:ext>
              </a:extLst>
            </p:cNvPr>
            <p:cNvSpPr/>
            <p:nvPr/>
          </p:nvSpPr>
          <p:spPr>
            <a:xfrm flipH="1" flipV="1">
              <a:off x="4409734" y="217969"/>
              <a:ext cx="2794958" cy="2311879"/>
            </a:xfrm>
            <a:prstGeom prst="trapezoid">
              <a:avLst>
                <a:gd name="adj" fmla="val 1529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dirty="0">
                  <a:latin typeface="Broadway" panose="04040905080B02020502" pitchFamily="82" charset="0"/>
                  <a:ea typeface="Verdana" panose="020B0604030504040204" pitchFamily="34" charset="0"/>
                  <a:cs typeface="Verdana" panose="020B0604030504040204" pitchFamily="34" charset="0"/>
                </a:rPr>
                <a:t>I</a:t>
              </a:r>
              <a:endParaRPr lang="en-US" sz="3200" dirty="0">
                <a:latin typeface="Broadway" panose="04040905080B02020502" pitchFamily="82" charset="0"/>
                <a:ea typeface="Verdana" panose="020B0604030504040204" pitchFamily="34" charset="0"/>
                <a:cs typeface="Verdana" panose="020B0604030504040204" pitchFamily="34" charset="0"/>
              </a:endParaRPr>
            </a:p>
          </p:txBody>
        </p:sp>
        <p:sp>
          <p:nvSpPr>
            <p:cNvPr id="11" name="Trapezoid 10">
              <a:extLst>
                <a:ext uri="{FF2B5EF4-FFF2-40B4-BE49-F238E27FC236}">
                  <a16:creationId xmlns:a16="http://schemas.microsoft.com/office/drawing/2014/main" id="{F449D44E-EEBD-4EDB-BE18-2F0E7B0F0860}"/>
                </a:ext>
              </a:extLst>
            </p:cNvPr>
            <p:cNvSpPr/>
            <p:nvPr/>
          </p:nvSpPr>
          <p:spPr>
            <a:xfrm rot="20784269">
              <a:off x="2815686" y="451507"/>
              <a:ext cx="2321581" cy="2806877"/>
            </a:xfrm>
            <a:prstGeom prst="trapezoid">
              <a:avLst>
                <a:gd name="adj" fmla="val 5027"/>
              </a:avLst>
            </a:prstGeom>
            <a:solidFill>
              <a:srgbClr val="00A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latin typeface="Goudy Stout" panose="0202090407030B020401" pitchFamily="18" charset="0"/>
                  <a:ea typeface="Verdana" panose="020B0604030504040204" pitchFamily="34" charset="0"/>
                  <a:cs typeface="Verdana" panose="020B0604030504040204" pitchFamily="34" charset="0"/>
                </a:rPr>
                <a:t>U</a:t>
              </a:r>
              <a:endParaRPr lang="en-US" sz="3200" b="1" dirty="0">
                <a:latin typeface="Goudy Stout" panose="0202090407030B020401" pitchFamily="18" charset="0"/>
                <a:ea typeface="Verdana" panose="020B0604030504040204" pitchFamily="34" charset="0"/>
                <a:cs typeface="Verdana" panose="020B0604030504040204" pitchFamily="34" charset="0"/>
              </a:endParaRPr>
            </a:p>
          </p:txBody>
        </p:sp>
        <p:sp>
          <p:nvSpPr>
            <p:cNvPr id="10" name="Parallelogram 9">
              <a:extLst>
                <a:ext uri="{FF2B5EF4-FFF2-40B4-BE49-F238E27FC236}">
                  <a16:creationId xmlns:a16="http://schemas.microsoft.com/office/drawing/2014/main" id="{ACA5798F-965E-4A1D-8D34-D71FE0E73EE9}"/>
                </a:ext>
              </a:extLst>
            </p:cNvPr>
            <p:cNvSpPr/>
            <p:nvPr/>
          </p:nvSpPr>
          <p:spPr>
            <a:xfrm rot="598013">
              <a:off x="6361201" y="590898"/>
              <a:ext cx="2311880" cy="2528094"/>
            </a:xfrm>
            <a:prstGeom prst="parallelogram">
              <a:avLst>
                <a:gd name="adj" fmla="val 9328"/>
              </a:avLst>
            </a:prstGeom>
            <a:solidFill>
              <a:srgbClr val="F16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dirty="0">
                  <a:latin typeface="Showcard Gothic" panose="04020904020102020604" pitchFamily="82" charset="0"/>
                  <a:ea typeface="Verdana" panose="020B0604030504040204" pitchFamily="34" charset="0"/>
                  <a:cs typeface="Verdana" panose="020B0604030504040204" pitchFamily="34" charset="0"/>
                </a:rPr>
                <a:t>Z</a:t>
              </a:r>
              <a:endParaRPr lang="en-US" sz="3200" dirty="0">
                <a:latin typeface="Showcard Gothic" panose="04020904020102020604" pitchFamily="82" charset="0"/>
                <a:ea typeface="Verdana" panose="020B0604030504040204" pitchFamily="34" charset="0"/>
                <a:cs typeface="Verdana" panose="020B0604030504040204" pitchFamily="34" charset="0"/>
              </a:endParaRPr>
            </a:p>
          </p:txBody>
        </p:sp>
        <p:sp>
          <p:nvSpPr>
            <p:cNvPr id="12" name="TextBox 11">
              <a:extLst>
                <a:ext uri="{FF2B5EF4-FFF2-40B4-BE49-F238E27FC236}">
                  <a16:creationId xmlns:a16="http://schemas.microsoft.com/office/drawing/2014/main" id="{AFABE747-E5CE-4D51-89A8-E8C7248F1062}"/>
                </a:ext>
              </a:extLst>
            </p:cNvPr>
            <p:cNvSpPr txBox="1"/>
            <p:nvPr/>
          </p:nvSpPr>
          <p:spPr>
            <a:xfrm>
              <a:off x="3684509" y="2021003"/>
              <a:ext cx="5831456" cy="2832096"/>
            </a:xfrm>
            <a:prstGeom prst="rect">
              <a:avLst/>
            </a:prstGeom>
            <a:noFill/>
          </p:spPr>
          <p:txBody>
            <a:bodyPr wrap="square" rtlCol="0">
              <a:spAutoFit/>
            </a:bodyPr>
            <a:lstStyle/>
            <a:p>
              <a:r>
                <a:rPr lang="en-US" sz="8800" dirty="0">
                  <a:solidFill>
                    <a:srgbClr val="7030A0"/>
                  </a:solidFill>
                  <a:latin typeface="Showcard Gothic" panose="04020904020102020604" pitchFamily="82" charset="0"/>
                </a:rPr>
                <a:t>TIME</a:t>
              </a:r>
            </a:p>
          </p:txBody>
        </p:sp>
      </p:grpSp>
    </p:spTree>
    <p:extLst>
      <p:ext uri="{BB962C8B-B14F-4D97-AF65-F5344CB8AC3E}">
        <p14:creationId xmlns:p14="http://schemas.microsoft.com/office/powerpoint/2010/main" val="212200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45B73-AC59-A144-A4F9-0C0002889CF2}"/>
              </a:ext>
            </a:extLst>
          </p:cNvPr>
          <p:cNvSpPr>
            <a:spLocks noGrp="1"/>
          </p:cNvSpPr>
          <p:nvPr>
            <p:ph type="ctrTitle"/>
          </p:nvPr>
        </p:nvSpPr>
        <p:spPr>
          <a:xfrm>
            <a:off x="5589917" y="2137719"/>
            <a:ext cx="5763883" cy="1291281"/>
          </a:xfrm>
        </p:spPr>
        <p:txBody>
          <a:bodyPr>
            <a:normAutofit/>
          </a:bodyPr>
          <a:lstStyle/>
          <a:p>
            <a:pPr algn="l"/>
            <a:r>
              <a:rPr lang="en-US" sz="3600" dirty="0"/>
              <a:t>Discrimination &amp; Harassment</a:t>
            </a:r>
            <a:br>
              <a:rPr lang="en-US" sz="3600" dirty="0"/>
            </a:br>
            <a:r>
              <a:rPr lang="en-US" sz="3600" dirty="0"/>
              <a:t>for Supervisors and Managers</a:t>
            </a:r>
          </a:p>
        </p:txBody>
      </p:sp>
      <p:sp>
        <p:nvSpPr>
          <p:cNvPr id="5" name="Title 1">
            <a:extLst>
              <a:ext uri="{FF2B5EF4-FFF2-40B4-BE49-F238E27FC236}">
                <a16:creationId xmlns:a16="http://schemas.microsoft.com/office/drawing/2014/main" id="{05B2AD64-D00F-C14A-B820-951081D23060}"/>
              </a:ext>
            </a:extLst>
          </p:cNvPr>
          <p:cNvSpPr txBox="1">
            <a:spLocks/>
          </p:cNvSpPr>
          <p:nvPr/>
        </p:nvSpPr>
        <p:spPr>
          <a:xfrm>
            <a:off x="4504765" y="1885420"/>
            <a:ext cx="6849035" cy="831309"/>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3200" b="0" i="0" kern="1200">
                <a:solidFill>
                  <a:srgbClr val="3E0052"/>
                </a:solidFill>
                <a:latin typeface="Avenir Next Medium" panose="020B0503020202020204" pitchFamily="34" charset="0"/>
                <a:ea typeface="Verdana" panose="020B0604030504040204" pitchFamily="34" charset="0"/>
                <a:cs typeface="Calibri" panose="020F0502020204030204" pitchFamily="34" charset="0"/>
              </a:defRPr>
            </a:lvl1pPr>
          </a:lstStyle>
          <a:p>
            <a:endParaRPr lang="en-US" dirty="0"/>
          </a:p>
        </p:txBody>
      </p:sp>
      <p:sp>
        <p:nvSpPr>
          <p:cNvPr id="11" name="Text Placeholder 3" descr="&#10;">
            <a:extLst>
              <a:ext uri="{FF2B5EF4-FFF2-40B4-BE49-F238E27FC236}">
                <a16:creationId xmlns:a16="http://schemas.microsoft.com/office/drawing/2014/main" id="{64368183-46DD-4021-8537-31ADA507F8FE}"/>
              </a:ext>
              <a:ext uri="{C183D7F6-B498-43B3-948B-1728B52AA6E4}">
                <adec:decorative xmlns:adec="http://schemas.microsoft.com/office/drawing/2017/decorative" val="0"/>
              </a:ext>
            </a:extLst>
          </p:cNvPr>
          <p:cNvSpPr>
            <a:spLocks noGrp="1"/>
          </p:cNvSpPr>
          <p:nvPr>
            <p:ph type="body" sz="quarter" idx="10" hasCustomPrompt="1"/>
          </p:nvPr>
        </p:nvSpPr>
        <p:spPr>
          <a:xfrm>
            <a:off x="5036952" y="3628885"/>
            <a:ext cx="6370414" cy="590931"/>
          </a:xfrm>
        </p:spPr>
        <p:txBody>
          <a:bodyPr vert="horz" lIns="91440" tIns="45720" rIns="91440" bIns="45720" rtlCol="0" anchor="b">
            <a:normAutofit/>
          </a:bodyPr>
          <a:lstStyle>
            <a:lvl1pPr>
              <a:defRPr lang="en-US" sz="3200" b="0" i="0" noProof="0" dirty="0" smtClean="0">
                <a:solidFill>
                  <a:srgbClr val="3E0052"/>
                </a:solidFill>
                <a:latin typeface="Avenir Next Medium" panose="020B0503020202020204" pitchFamily="34" charset="0"/>
                <a:cs typeface="Calibri" panose="020F0502020204030204" pitchFamily="34" charset="0"/>
              </a:defRPr>
            </a:lvl1pPr>
          </a:lstStyle>
          <a:p>
            <a:pPr lvl="0" algn="r">
              <a:spcBef>
                <a:spcPct val="0"/>
              </a:spcBef>
              <a:buNone/>
            </a:pPr>
            <a:r>
              <a:rPr kumimoji="0" lang="en-US" sz="1800" b="0" i="0" u="none" strike="noStrike" kern="1200" cap="none" spc="0" normalizeH="0" baseline="0" noProof="0" dirty="0">
                <a:ln>
                  <a:noFill/>
                </a:ln>
                <a:solidFill>
                  <a:srgbClr val="517891"/>
                </a:solidFill>
                <a:effectLst/>
                <a:uLnTx/>
                <a:uFillTx/>
                <a:latin typeface="Avenir Next" panose="020B0503020202020204" pitchFamily="34" charset="0"/>
                <a:ea typeface="Verdana" panose="020B0604030504040204" pitchFamily="34" charset="0"/>
                <a:cs typeface="Verdana" panose="020B0604030504040204" pitchFamily="34" charset="0"/>
              </a:rPr>
              <a:t>Subtitle Goes Here</a:t>
            </a:r>
            <a:endParaRPr kumimoji="0" lang="en-US" sz="1800" b="0" i="0" u="none" strike="noStrike" kern="1200" cap="none" spc="0" normalizeH="0" baseline="30000" noProof="0" dirty="0">
              <a:ln>
                <a:noFill/>
              </a:ln>
              <a:solidFill>
                <a:srgbClr val="517891"/>
              </a:solidFill>
              <a:effectLst/>
              <a:uLnTx/>
              <a:uFillTx/>
              <a:latin typeface="Avenir Next" panose="020B0503020202020204" pitchFamily="34" charset="0"/>
              <a:ea typeface="Verdana" panose="020B0604030504040204" pitchFamily="34" charset="0"/>
              <a:cs typeface="Verdana" panose="020B0604030504040204" pitchFamily="34" charset="0"/>
            </a:endParaRPr>
          </a:p>
          <a:p>
            <a:pPr lvl="0" algn="r">
              <a:spcBef>
                <a:spcPct val="0"/>
              </a:spcBef>
              <a:buNone/>
            </a:pPr>
            <a:r>
              <a:rPr kumimoji="0" lang="en-US" sz="1800" b="0" i="0" u="none" strike="noStrike" kern="1200" cap="none" spc="0" normalizeH="0" baseline="0" noProof="0" dirty="0">
                <a:ln>
                  <a:noFill/>
                </a:ln>
                <a:solidFill>
                  <a:srgbClr val="517891"/>
                </a:solidFill>
                <a:effectLst/>
                <a:uLnTx/>
                <a:uFillTx/>
                <a:latin typeface="Avenir Next" panose="020B0503020202020204" pitchFamily="34" charset="0"/>
                <a:ea typeface="Verdana" panose="020B0604030504040204" pitchFamily="34" charset="0"/>
                <a:cs typeface="Verdana" panose="020B0604030504040204" pitchFamily="34" charset="0"/>
              </a:rPr>
              <a:t>Location / Date /  Goes Here</a:t>
            </a:r>
            <a:endParaRPr kumimoji="0" lang="en-US" sz="1800" b="0" i="0" u="none" strike="noStrike" kern="1200" cap="none" spc="0" normalizeH="0" baseline="30000" noProof="0" dirty="0">
              <a:ln>
                <a:noFill/>
              </a:ln>
              <a:solidFill>
                <a:srgbClr val="517891"/>
              </a:solidFill>
              <a:effectLst/>
              <a:uLnTx/>
              <a:uFillTx/>
              <a:latin typeface="Avenir Next" panose="020B05030202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00089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946EF0-93C5-4D26-A277-C2CCAD568311}"/>
              </a:ext>
            </a:extLst>
          </p:cNvPr>
          <p:cNvSpPr>
            <a:spLocks noGrp="1"/>
          </p:cNvSpPr>
          <p:nvPr>
            <p:ph idx="1"/>
          </p:nvPr>
        </p:nvSpPr>
        <p:spPr>
          <a:xfrm>
            <a:off x="655608" y="3126056"/>
            <a:ext cx="11076318" cy="2986098"/>
          </a:xfrm>
        </p:spPr>
        <p:txBody>
          <a:bodyPr vert="horz" lIns="91440" tIns="45720" rIns="91440" bIns="45720" rtlCol="0" anchor="t">
            <a:normAutofit lnSpcReduction="10000"/>
          </a:bodyPr>
          <a:lstStyle/>
          <a:p>
            <a:pPr marL="114300" lvl="1" indent="0">
              <a:lnSpc>
                <a:spcPct val="100000"/>
              </a:lnSpc>
              <a:spcBef>
                <a:spcPts val="0"/>
              </a:spcBef>
              <a:spcAft>
                <a:spcPts val="600"/>
              </a:spcAft>
              <a:buNone/>
              <a:defRPr/>
            </a:pPr>
            <a:r>
              <a:rPr lang="en-US" sz="4400" b="1" dirty="0">
                <a:solidFill>
                  <a:schemeClr val="tx2">
                    <a:lumMod val="65000"/>
                    <a:lumOff val="35000"/>
                  </a:schemeClr>
                </a:solidFill>
              </a:rPr>
              <a:t>Maria’s co-workers say “go home to Mexico” </a:t>
            </a:r>
            <a:endParaRPr lang="en-US" sz="4400" dirty="0">
              <a:solidFill>
                <a:srgbClr val="517790"/>
              </a:solidFill>
            </a:endParaRPr>
          </a:p>
          <a:p>
            <a:pPr lvl="1" indent="-571500">
              <a:lnSpc>
                <a:spcPct val="100000"/>
              </a:lnSpc>
              <a:spcBef>
                <a:spcPts val="0"/>
              </a:spcBef>
              <a:spcAft>
                <a:spcPts val="600"/>
              </a:spcAft>
              <a:buFont typeface="Wingdings" panose="05000000000000000000" pitchFamily="2" charset="2"/>
              <a:buChar char="q"/>
              <a:defRPr/>
            </a:pPr>
            <a:r>
              <a:rPr lang="en-US" sz="4400" dirty="0">
                <a:solidFill>
                  <a:srgbClr val="517790"/>
                </a:solidFill>
                <a:latin typeface="Avenir Next"/>
                <a:ea typeface="Verdana"/>
                <a:cs typeface="Verdana"/>
              </a:rPr>
              <a:t>Maria is rolling her eyes – all OK here.</a:t>
            </a:r>
          </a:p>
          <a:p>
            <a:pPr lvl="1" indent="-571500">
              <a:lnSpc>
                <a:spcPct val="100000"/>
              </a:lnSpc>
              <a:spcBef>
                <a:spcPts val="0"/>
              </a:spcBef>
              <a:spcAft>
                <a:spcPts val="600"/>
              </a:spcAft>
              <a:buFont typeface="Wingdings" panose="05000000000000000000" pitchFamily="2" charset="2"/>
              <a:buChar char="q"/>
              <a:defRPr/>
            </a:pPr>
            <a:r>
              <a:rPr lang="en-US" sz="4400" dirty="0">
                <a:solidFill>
                  <a:srgbClr val="517790"/>
                </a:solidFill>
                <a:latin typeface="Avenir Next"/>
                <a:ea typeface="Verdana"/>
                <a:cs typeface="Verdana"/>
              </a:rPr>
              <a:t>Written, final warning for co-workers.</a:t>
            </a:r>
          </a:p>
          <a:p>
            <a:pPr lvl="1" indent="-571500">
              <a:lnSpc>
                <a:spcPct val="100000"/>
              </a:lnSpc>
              <a:spcBef>
                <a:spcPts val="0"/>
              </a:spcBef>
              <a:spcAft>
                <a:spcPts val="600"/>
              </a:spcAft>
              <a:buFont typeface="Wingdings" panose="05000000000000000000" pitchFamily="2" charset="2"/>
              <a:buChar char="q"/>
              <a:defRPr/>
            </a:pPr>
            <a:r>
              <a:rPr lang="en-US" sz="4400" dirty="0">
                <a:solidFill>
                  <a:srgbClr val="517790"/>
                </a:solidFill>
                <a:latin typeface="Avenir Next"/>
                <a:ea typeface="Verdana"/>
                <a:cs typeface="Verdana"/>
              </a:rPr>
              <a:t>Call HR.</a:t>
            </a:r>
            <a:endParaRPr lang="en-US" sz="4400" dirty="0">
              <a:solidFill>
                <a:srgbClr val="517790"/>
              </a:solidFill>
            </a:endParaRPr>
          </a:p>
          <a:p>
            <a:pPr marL="571500" lvl="1" indent="-457200">
              <a:lnSpc>
                <a:spcPct val="100000"/>
              </a:lnSpc>
              <a:spcBef>
                <a:spcPts val="0"/>
              </a:spcBef>
              <a:spcAft>
                <a:spcPts val="600"/>
              </a:spcAft>
              <a:defRPr/>
            </a:pPr>
            <a:endParaRPr lang="en-US" sz="4400" dirty="0">
              <a:solidFill>
                <a:srgbClr val="517790"/>
              </a:solidFill>
            </a:endParaRPr>
          </a:p>
        </p:txBody>
      </p:sp>
      <p:grpSp>
        <p:nvGrpSpPr>
          <p:cNvPr id="14" name="Group 13">
            <a:extLst>
              <a:ext uri="{FF2B5EF4-FFF2-40B4-BE49-F238E27FC236}">
                <a16:creationId xmlns:a16="http://schemas.microsoft.com/office/drawing/2014/main" id="{C6B0EFAC-8EAB-4DD6-806C-B3BC955CD262}"/>
              </a:ext>
            </a:extLst>
          </p:cNvPr>
          <p:cNvGrpSpPr/>
          <p:nvPr/>
        </p:nvGrpSpPr>
        <p:grpSpPr>
          <a:xfrm>
            <a:off x="1563750" y="126038"/>
            <a:ext cx="9515965" cy="3689957"/>
            <a:chOff x="0" y="0"/>
            <a:chExt cx="9515965" cy="4853099"/>
          </a:xfrm>
        </p:grpSpPr>
        <p:sp>
          <p:nvSpPr>
            <p:cNvPr id="13" name="Rectangle: Rounded Corners 12">
              <a:extLst>
                <a:ext uri="{FF2B5EF4-FFF2-40B4-BE49-F238E27FC236}">
                  <a16:creationId xmlns:a16="http://schemas.microsoft.com/office/drawing/2014/main" id="{ECAD2E59-6162-4490-A7D5-F53FFB43A7CA}"/>
                </a:ext>
              </a:extLst>
            </p:cNvPr>
            <p:cNvSpPr/>
            <p:nvPr/>
          </p:nvSpPr>
          <p:spPr>
            <a:xfrm>
              <a:off x="0" y="0"/>
              <a:ext cx="9230265" cy="3689957"/>
            </a:xfrm>
            <a:prstGeom prst="roundRect">
              <a:avLst/>
            </a:prstGeom>
            <a:solidFill>
              <a:srgbClr val="00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4" name="Trapezoid 3">
              <a:extLst>
                <a:ext uri="{FF2B5EF4-FFF2-40B4-BE49-F238E27FC236}">
                  <a16:creationId xmlns:a16="http://schemas.microsoft.com/office/drawing/2014/main" id="{2EA30CD3-9183-4C02-AEA3-BE7EE89B2455}"/>
                </a:ext>
              </a:extLst>
            </p:cNvPr>
            <p:cNvSpPr/>
            <p:nvPr/>
          </p:nvSpPr>
          <p:spPr>
            <a:xfrm rot="996313">
              <a:off x="586595" y="293298"/>
              <a:ext cx="2794958" cy="2528094"/>
            </a:xfrm>
            <a:prstGeom prst="trapezoid">
              <a:avLst>
                <a:gd name="adj" fmla="val 123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b="1" dirty="0">
                  <a:latin typeface="Trade Gothic Next Heavy" panose="020B0604020202020204" pitchFamily="34" charset="0"/>
                  <a:ea typeface="Verdana" panose="020B0604030504040204" pitchFamily="34" charset="0"/>
                  <a:cs typeface="Verdana" panose="020B0604030504040204" pitchFamily="34" charset="0"/>
                </a:rPr>
                <a:t>Q</a:t>
              </a:r>
            </a:p>
          </p:txBody>
        </p:sp>
        <p:sp>
          <p:nvSpPr>
            <p:cNvPr id="9" name="Trapezoid 8">
              <a:extLst>
                <a:ext uri="{FF2B5EF4-FFF2-40B4-BE49-F238E27FC236}">
                  <a16:creationId xmlns:a16="http://schemas.microsoft.com/office/drawing/2014/main" id="{5B96AC6B-9397-4687-BFCD-168FE30DE018}"/>
                </a:ext>
              </a:extLst>
            </p:cNvPr>
            <p:cNvSpPr/>
            <p:nvPr/>
          </p:nvSpPr>
          <p:spPr>
            <a:xfrm flipH="1" flipV="1">
              <a:off x="4409734" y="217969"/>
              <a:ext cx="2794958" cy="2311879"/>
            </a:xfrm>
            <a:prstGeom prst="trapezoid">
              <a:avLst>
                <a:gd name="adj" fmla="val 1529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dirty="0">
                  <a:latin typeface="Broadway" panose="04040905080B02020502" pitchFamily="82" charset="0"/>
                  <a:ea typeface="Verdana" panose="020B0604030504040204" pitchFamily="34" charset="0"/>
                  <a:cs typeface="Verdana" panose="020B0604030504040204" pitchFamily="34" charset="0"/>
                </a:rPr>
                <a:t>I</a:t>
              </a:r>
              <a:endParaRPr lang="en-US" sz="3200" dirty="0">
                <a:latin typeface="Broadway" panose="04040905080B02020502" pitchFamily="82" charset="0"/>
                <a:ea typeface="Verdana" panose="020B0604030504040204" pitchFamily="34" charset="0"/>
                <a:cs typeface="Verdana" panose="020B0604030504040204" pitchFamily="34" charset="0"/>
              </a:endParaRPr>
            </a:p>
          </p:txBody>
        </p:sp>
        <p:sp>
          <p:nvSpPr>
            <p:cNvPr id="11" name="Trapezoid 10">
              <a:extLst>
                <a:ext uri="{FF2B5EF4-FFF2-40B4-BE49-F238E27FC236}">
                  <a16:creationId xmlns:a16="http://schemas.microsoft.com/office/drawing/2014/main" id="{F449D44E-EEBD-4EDB-BE18-2F0E7B0F0860}"/>
                </a:ext>
              </a:extLst>
            </p:cNvPr>
            <p:cNvSpPr/>
            <p:nvPr/>
          </p:nvSpPr>
          <p:spPr>
            <a:xfrm rot="20784269">
              <a:off x="2815686" y="451507"/>
              <a:ext cx="2321581" cy="2806877"/>
            </a:xfrm>
            <a:prstGeom prst="trapezoid">
              <a:avLst>
                <a:gd name="adj" fmla="val 5027"/>
              </a:avLst>
            </a:prstGeom>
            <a:solidFill>
              <a:srgbClr val="00A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latin typeface="Goudy Stout" panose="0202090407030B020401" pitchFamily="18" charset="0"/>
                  <a:ea typeface="Verdana" panose="020B0604030504040204" pitchFamily="34" charset="0"/>
                  <a:cs typeface="Verdana" panose="020B0604030504040204" pitchFamily="34" charset="0"/>
                </a:rPr>
                <a:t>U</a:t>
              </a:r>
              <a:endParaRPr lang="en-US" sz="3200" b="1" dirty="0">
                <a:latin typeface="Goudy Stout" panose="0202090407030B020401" pitchFamily="18" charset="0"/>
                <a:ea typeface="Verdana" panose="020B0604030504040204" pitchFamily="34" charset="0"/>
                <a:cs typeface="Verdana" panose="020B0604030504040204" pitchFamily="34" charset="0"/>
              </a:endParaRPr>
            </a:p>
          </p:txBody>
        </p:sp>
        <p:sp>
          <p:nvSpPr>
            <p:cNvPr id="10" name="Parallelogram 9">
              <a:extLst>
                <a:ext uri="{FF2B5EF4-FFF2-40B4-BE49-F238E27FC236}">
                  <a16:creationId xmlns:a16="http://schemas.microsoft.com/office/drawing/2014/main" id="{ACA5798F-965E-4A1D-8D34-D71FE0E73EE9}"/>
                </a:ext>
              </a:extLst>
            </p:cNvPr>
            <p:cNvSpPr/>
            <p:nvPr/>
          </p:nvSpPr>
          <p:spPr>
            <a:xfrm rot="598013">
              <a:off x="6361201" y="590898"/>
              <a:ext cx="2311880" cy="2528094"/>
            </a:xfrm>
            <a:prstGeom prst="parallelogram">
              <a:avLst>
                <a:gd name="adj" fmla="val 9328"/>
              </a:avLst>
            </a:prstGeom>
            <a:solidFill>
              <a:srgbClr val="F16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dirty="0">
                  <a:latin typeface="Showcard Gothic" panose="04020904020102020604" pitchFamily="82" charset="0"/>
                  <a:ea typeface="Verdana" panose="020B0604030504040204" pitchFamily="34" charset="0"/>
                  <a:cs typeface="Verdana" panose="020B0604030504040204" pitchFamily="34" charset="0"/>
                </a:rPr>
                <a:t>Z</a:t>
              </a:r>
              <a:endParaRPr lang="en-US" sz="3200" dirty="0">
                <a:latin typeface="Showcard Gothic" panose="04020904020102020604" pitchFamily="82" charset="0"/>
                <a:ea typeface="Verdana" panose="020B0604030504040204" pitchFamily="34" charset="0"/>
                <a:cs typeface="Verdana" panose="020B0604030504040204" pitchFamily="34" charset="0"/>
              </a:endParaRPr>
            </a:p>
          </p:txBody>
        </p:sp>
        <p:sp>
          <p:nvSpPr>
            <p:cNvPr id="12" name="TextBox 11">
              <a:extLst>
                <a:ext uri="{FF2B5EF4-FFF2-40B4-BE49-F238E27FC236}">
                  <a16:creationId xmlns:a16="http://schemas.microsoft.com/office/drawing/2014/main" id="{AFABE747-E5CE-4D51-89A8-E8C7248F1062}"/>
                </a:ext>
              </a:extLst>
            </p:cNvPr>
            <p:cNvSpPr txBox="1"/>
            <p:nvPr/>
          </p:nvSpPr>
          <p:spPr>
            <a:xfrm>
              <a:off x="3684509" y="2021003"/>
              <a:ext cx="5831456" cy="2832096"/>
            </a:xfrm>
            <a:prstGeom prst="rect">
              <a:avLst/>
            </a:prstGeom>
            <a:noFill/>
          </p:spPr>
          <p:txBody>
            <a:bodyPr wrap="square" rtlCol="0">
              <a:spAutoFit/>
            </a:bodyPr>
            <a:lstStyle/>
            <a:p>
              <a:r>
                <a:rPr lang="en-US" sz="8800" dirty="0">
                  <a:solidFill>
                    <a:srgbClr val="7030A0"/>
                  </a:solidFill>
                  <a:latin typeface="Showcard Gothic" panose="04020904020102020604" pitchFamily="82" charset="0"/>
                </a:rPr>
                <a:t>TIME</a:t>
              </a:r>
            </a:p>
          </p:txBody>
        </p:sp>
      </p:grpSp>
    </p:spTree>
    <p:extLst>
      <p:ext uri="{BB962C8B-B14F-4D97-AF65-F5344CB8AC3E}">
        <p14:creationId xmlns:p14="http://schemas.microsoft.com/office/powerpoint/2010/main" val="1360837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946EF0-93C5-4D26-A277-C2CCAD568311}"/>
              </a:ext>
            </a:extLst>
          </p:cNvPr>
          <p:cNvSpPr>
            <a:spLocks noGrp="1"/>
          </p:cNvSpPr>
          <p:nvPr>
            <p:ph idx="1"/>
          </p:nvPr>
        </p:nvSpPr>
        <p:spPr>
          <a:xfrm>
            <a:off x="640723" y="3110161"/>
            <a:ext cx="11076318" cy="2986098"/>
          </a:xfrm>
        </p:spPr>
        <p:txBody>
          <a:bodyPr vert="horz" lIns="91440" tIns="45720" rIns="91440" bIns="45720" rtlCol="0" anchor="t">
            <a:normAutofit fontScale="92500" lnSpcReduction="20000"/>
          </a:bodyPr>
          <a:lstStyle/>
          <a:p>
            <a:pPr marL="114300" lvl="1" indent="0">
              <a:lnSpc>
                <a:spcPct val="100000"/>
              </a:lnSpc>
              <a:spcBef>
                <a:spcPts val="0"/>
              </a:spcBef>
              <a:spcAft>
                <a:spcPts val="600"/>
              </a:spcAft>
              <a:buNone/>
              <a:defRPr/>
            </a:pPr>
            <a:r>
              <a:rPr lang="en-US" sz="4400" b="1" dirty="0">
                <a:solidFill>
                  <a:schemeClr val="tx2">
                    <a:lumMod val="65000"/>
                    <a:lumOff val="35000"/>
                  </a:schemeClr>
                </a:solidFill>
              </a:rPr>
              <a:t>Muhammed is in a wheelchair. His co-worker tells him he can’t handle inventory work – she’ll do it.</a:t>
            </a:r>
          </a:p>
          <a:p>
            <a:pPr lvl="1" indent="-571500">
              <a:lnSpc>
                <a:spcPct val="100000"/>
              </a:lnSpc>
              <a:spcBef>
                <a:spcPts val="0"/>
              </a:spcBef>
              <a:spcAft>
                <a:spcPts val="600"/>
              </a:spcAft>
              <a:buFont typeface="Wingdings" panose="05000000000000000000" pitchFamily="2" charset="2"/>
              <a:buChar char="q"/>
              <a:defRPr/>
            </a:pPr>
            <a:r>
              <a:rPr lang="en-US" sz="4400" dirty="0">
                <a:solidFill>
                  <a:srgbClr val="517790"/>
                </a:solidFill>
                <a:latin typeface="Avenir Next"/>
                <a:ea typeface="Verdana"/>
                <a:cs typeface="Verdana"/>
              </a:rPr>
              <a:t>Thank the co-worker for being helpful.</a:t>
            </a:r>
          </a:p>
          <a:p>
            <a:pPr lvl="1" indent="-571500">
              <a:lnSpc>
                <a:spcPct val="100000"/>
              </a:lnSpc>
              <a:spcBef>
                <a:spcPts val="0"/>
              </a:spcBef>
              <a:spcAft>
                <a:spcPts val="600"/>
              </a:spcAft>
              <a:buFont typeface="Wingdings" panose="05000000000000000000" pitchFamily="2" charset="2"/>
              <a:buChar char="q"/>
              <a:defRPr/>
            </a:pPr>
            <a:r>
              <a:rPr lang="en-US" sz="4400" dirty="0">
                <a:solidFill>
                  <a:srgbClr val="517790"/>
                </a:solidFill>
                <a:latin typeface="Avenir Next"/>
                <a:ea typeface="Verdana"/>
                <a:cs typeface="Verdana"/>
              </a:rPr>
              <a:t>Discuss “assumptions” co-worker is making.</a:t>
            </a:r>
          </a:p>
          <a:p>
            <a:pPr lvl="1" indent="-571500">
              <a:lnSpc>
                <a:spcPct val="100000"/>
              </a:lnSpc>
              <a:spcBef>
                <a:spcPts val="0"/>
              </a:spcBef>
              <a:spcAft>
                <a:spcPts val="600"/>
              </a:spcAft>
              <a:buFont typeface="Wingdings" panose="05000000000000000000" pitchFamily="2" charset="2"/>
              <a:buChar char="q"/>
              <a:defRPr/>
            </a:pPr>
            <a:r>
              <a:rPr lang="en-US" sz="4400" dirty="0">
                <a:solidFill>
                  <a:srgbClr val="517790"/>
                </a:solidFill>
                <a:latin typeface="Avenir Next"/>
                <a:ea typeface="Verdana"/>
                <a:cs typeface="Verdana"/>
              </a:rPr>
              <a:t>Call HR.</a:t>
            </a:r>
            <a:endParaRPr lang="en-US" sz="4400" dirty="0">
              <a:solidFill>
                <a:srgbClr val="517790"/>
              </a:solidFill>
            </a:endParaRPr>
          </a:p>
          <a:p>
            <a:pPr marL="571500" lvl="1" indent="-457200">
              <a:lnSpc>
                <a:spcPct val="100000"/>
              </a:lnSpc>
              <a:spcBef>
                <a:spcPts val="0"/>
              </a:spcBef>
              <a:spcAft>
                <a:spcPts val="600"/>
              </a:spcAft>
              <a:defRPr/>
            </a:pPr>
            <a:endParaRPr lang="en-US" sz="4400" dirty="0">
              <a:solidFill>
                <a:srgbClr val="517790"/>
              </a:solidFill>
            </a:endParaRPr>
          </a:p>
        </p:txBody>
      </p:sp>
      <p:grpSp>
        <p:nvGrpSpPr>
          <p:cNvPr id="14" name="Group 13">
            <a:extLst>
              <a:ext uri="{FF2B5EF4-FFF2-40B4-BE49-F238E27FC236}">
                <a16:creationId xmlns:a16="http://schemas.microsoft.com/office/drawing/2014/main" id="{C6B0EFAC-8EAB-4DD6-806C-B3BC955CD262}"/>
              </a:ext>
            </a:extLst>
          </p:cNvPr>
          <p:cNvGrpSpPr/>
          <p:nvPr/>
        </p:nvGrpSpPr>
        <p:grpSpPr>
          <a:xfrm>
            <a:off x="1563750" y="126038"/>
            <a:ext cx="9515965" cy="3689957"/>
            <a:chOff x="0" y="0"/>
            <a:chExt cx="9515965" cy="4853099"/>
          </a:xfrm>
        </p:grpSpPr>
        <p:sp>
          <p:nvSpPr>
            <p:cNvPr id="13" name="Rectangle: Rounded Corners 12">
              <a:extLst>
                <a:ext uri="{FF2B5EF4-FFF2-40B4-BE49-F238E27FC236}">
                  <a16:creationId xmlns:a16="http://schemas.microsoft.com/office/drawing/2014/main" id="{ECAD2E59-6162-4490-A7D5-F53FFB43A7CA}"/>
                </a:ext>
              </a:extLst>
            </p:cNvPr>
            <p:cNvSpPr/>
            <p:nvPr/>
          </p:nvSpPr>
          <p:spPr>
            <a:xfrm>
              <a:off x="0" y="0"/>
              <a:ext cx="9230265" cy="3689957"/>
            </a:xfrm>
            <a:prstGeom prst="roundRect">
              <a:avLst/>
            </a:prstGeom>
            <a:solidFill>
              <a:srgbClr val="0039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4" name="Trapezoid 3">
              <a:extLst>
                <a:ext uri="{FF2B5EF4-FFF2-40B4-BE49-F238E27FC236}">
                  <a16:creationId xmlns:a16="http://schemas.microsoft.com/office/drawing/2014/main" id="{2EA30CD3-9183-4C02-AEA3-BE7EE89B2455}"/>
                </a:ext>
              </a:extLst>
            </p:cNvPr>
            <p:cNvSpPr/>
            <p:nvPr/>
          </p:nvSpPr>
          <p:spPr>
            <a:xfrm rot="996313">
              <a:off x="586595" y="293298"/>
              <a:ext cx="2794958" cy="2528094"/>
            </a:xfrm>
            <a:prstGeom prst="trapezoid">
              <a:avLst>
                <a:gd name="adj" fmla="val 123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b="1" dirty="0">
                  <a:latin typeface="Trade Gothic Next Heavy" panose="020B0604020202020204" pitchFamily="34" charset="0"/>
                  <a:ea typeface="Verdana" panose="020B0604030504040204" pitchFamily="34" charset="0"/>
                  <a:cs typeface="Verdana" panose="020B0604030504040204" pitchFamily="34" charset="0"/>
                </a:rPr>
                <a:t>Q</a:t>
              </a:r>
            </a:p>
          </p:txBody>
        </p:sp>
        <p:sp>
          <p:nvSpPr>
            <p:cNvPr id="9" name="Trapezoid 8">
              <a:extLst>
                <a:ext uri="{FF2B5EF4-FFF2-40B4-BE49-F238E27FC236}">
                  <a16:creationId xmlns:a16="http://schemas.microsoft.com/office/drawing/2014/main" id="{5B96AC6B-9397-4687-BFCD-168FE30DE018}"/>
                </a:ext>
              </a:extLst>
            </p:cNvPr>
            <p:cNvSpPr/>
            <p:nvPr/>
          </p:nvSpPr>
          <p:spPr>
            <a:xfrm flipH="1" flipV="1">
              <a:off x="4409734" y="217969"/>
              <a:ext cx="2794958" cy="2311879"/>
            </a:xfrm>
            <a:prstGeom prst="trapezoid">
              <a:avLst>
                <a:gd name="adj" fmla="val 1529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dirty="0">
                  <a:latin typeface="Broadway" panose="04040905080B02020502" pitchFamily="82" charset="0"/>
                  <a:ea typeface="Verdana" panose="020B0604030504040204" pitchFamily="34" charset="0"/>
                  <a:cs typeface="Verdana" panose="020B0604030504040204" pitchFamily="34" charset="0"/>
                </a:rPr>
                <a:t>I</a:t>
              </a:r>
              <a:endParaRPr lang="en-US" sz="3200" dirty="0">
                <a:latin typeface="Broadway" panose="04040905080B02020502" pitchFamily="82" charset="0"/>
                <a:ea typeface="Verdana" panose="020B0604030504040204" pitchFamily="34" charset="0"/>
                <a:cs typeface="Verdana" panose="020B0604030504040204" pitchFamily="34" charset="0"/>
              </a:endParaRPr>
            </a:p>
          </p:txBody>
        </p:sp>
        <p:sp>
          <p:nvSpPr>
            <p:cNvPr id="11" name="Trapezoid 10">
              <a:extLst>
                <a:ext uri="{FF2B5EF4-FFF2-40B4-BE49-F238E27FC236}">
                  <a16:creationId xmlns:a16="http://schemas.microsoft.com/office/drawing/2014/main" id="{F449D44E-EEBD-4EDB-BE18-2F0E7B0F0860}"/>
                </a:ext>
              </a:extLst>
            </p:cNvPr>
            <p:cNvSpPr/>
            <p:nvPr/>
          </p:nvSpPr>
          <p:spPr>
            <a:xfrm rot="20784269">
              <a:off x="2815686" y="451507"/>
              <a:ext cx="2321581" cy="2806877"/>
            </a:xfrm>
            <a:prstGeom prst="trapezoid">
              <a:avLst>
                <a:gd name="adj" fmla="val 5027"/>
              </a:avLst>
            </a:prstGeom>
            <a:solidFill>
              <a:srgbClr val="00A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latin typeface="Goudy Stout" panose="0202090407030B020401" pitchFamily="18" charset="0"/>
                  <a:ea typeface="Verdana" panose="020B0604030504040204" pitchFamily="34" charset="0"/>
                  <a:cs typeface="Verdana" panose="020B0604030504040204" pitchFamily="34" charset="0"/>
                </a:rPr>
                <a:t>U</a:t>
              </a:r>
              <a:endParaRPr lang="en-US" sz="3200" b="1" dirty="0">
                <a:latin typeface="Goudy Stout" panose="0202090407030B020401" pitchFamily="18" charset="0"/>
                <a:ea typeface="Verdana" panose="020B0604030504040204" pitchFamily="34" charset="0"/>
                <a:cs typeface="Verdana" panose="020B0604030504040204" pitchFamily="34" charset="0"/>
              </a:endParaRPr>
            </a:p>
          </p:txBody>
        </p:sp>
        <p:sp>
          <p:nvSpPr>
            <p:cNvPr id="10" name="Parallelogram 9">
              <a:extLst>
                <a:ext uri="{FF2B5EF4-FFF2-40B4-BE49-F238E27FC236}">
                  <a16:creationId xmlns:a16="http://schemas.microsoft.com/office/drawing/2014/main" id="{ACA5798F-965E-4A1D-8D34-D71FE0E73EE9}"/>
                </a:ext>
              </a:extLst>
            </p:cNvPr>
            <p:cNvSpPr/>
            <p:nvPr/>
          </p:nvSpPr>
          <p:spPr>
            <a:xfrm rot="598013">
              <a:off x="6361201" y="590898"/>
              <a:ext cx="2311880" cy="2528094"/>
            </a:xfrm>
            <a:prstGeom prst="parallelogram">
              <a:avLst>
                <a:gd name="adj" fmla="val 9328"/>
              </a:avLst>
            </a:prstGeom>
            <a:solidFill>
              <a:srgbClr val="F16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dirty="0">
                  <a:latin typeface="Showcard Gothic" panose="04020904020102020604" pitchFamily="82" charset="0"/>
                  <a:ea typeface="Verdana" panose="020B0604030504040204" pitchFamily="34" charset="0"/>
                  <a:cs typeface="Verdana" panose="020B0604030504040204" pitchFamily="34" charset="0"/>
                </a:rPr>
                <a:t>Z</a:t>
              </a:r>
              <a:endParaRPr lang="en-US" sz="3200" dirty="0">
                <a:latin typeface="Showcard Gothic" panose="04020904020102020604" pitchFamily="82" charset="0"/>
                <a:ea typeface="Verdana" panose="020B0604030504040204" pitchFamily="34" charset="0"/>
                <a:cs typeface="Verdana" panose="020B0604030504040204" pitchFamily="34" charset="0"/>
              </a:endParaRPr>
            </a:p>
          </p:txBody>
        </p:sp>
        <p:sp>
          <p:nvSpPr>
            <p:cNvPr id="12" name="TextBox 11">
              <a:extLst>
                <a:ext uri="{FF2B5EF4-FFF2-40B4-BE49-F238E27FC236}">
                  <a16:creationId xmlns:a16="http://schemas.microsoft.com/office/drawing/2014/main" id="{AFABE747-E5CE-4D51-89A8-E8C7248F1062}"/>
                </a:ext>
              </a:extLst>
            </p:cNvPr>
            <p:cNvSpPr txBox="1"/>
            <p:nvPr/>
          </p:nvSpPr>
          <p:spPr>
            <a:xfrm>
              <a:off x="3684509" y="2021003"/>
              <a:ext cx="5831456" cy="2832096"/>
            </a:xfrm>
            <a:prstGeom prst="rect">
              <a:avLst/>
            </a:prstGeom>
            <a:noFill/>
          </p:spPr>
          <p:txBody>
            <a:bodyPr wrap="square" rtlCol="0">
              <a:spAutoFit/>
            </a:bodyPr>
            <a:lstStyle/>
            <a:p>
              <a:r>
                <a:rPr lang="en-US" sz="8800" dirty="0">
                  <a:solidFill>
                    <a:srgbClr val="7030A0"/>
                  </a:solidFill>
                  <a:latin typeface="Showcard Gothic" panose="04020904020102020604" pitchFamily="82" charset="0"/>
                </a:rPr>
                <a:t>TIME</a:t>
              </a:r>
            </a:p>
          </p:txBody>
        </p:sp>
      </p:grpSp>
    </p:spTree>
    <p:extLst>
      <p:ext uri="{BB962C8B-B14F-4D97-AF65-F5344CB8AC3E}">
        <p14:creationId xmlns:p14="http://schemas.microsoft.com/office/powerpoint/2010/main" val="3546459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3D1C8C-13E6-5C48-B492-7870C91FC751}"/>
              </a:ext>
            </a:extLst>
          </p:cNvPr>
          <p:cNvSpPr>
            <a:spLocks noGrp="1"/>
          </p:cNvSpPr>
          <p:nvPr>
            <p:ph type="title"/>
          </p:nvPr>
        </p:nvSpPr>
        <p:spPr/>
        <p:txBody>
          <a:bodyPr>
            <a:normAutofit fontScale="90000"/>
          </a:bodyPr>
          <a:lstStyle/>
          <a:p>
            <a:r>
              <a:rPr lang="en-US" sz="6000" dirty="0"/>
              <a:t>Questions?</a:t>
            </a:r>
          </a:p>
        </p:txBody>
      </p:sp>
    </p:spTree>
    <p:extLst>
      <p:ext uri="{BB962C8B-B14F-4D97-AF65-F5344CB8AC3E}">
        <p14:creationId xmlns:p14="http://schemas.microsoft.com/office/powerpoint/2010/main" val="1009165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C385FB48-FF91-4BFE-9288-2A4C70DD0605}"/>
              </a:ext>
            </a:extLst>
          </p:cNvPr>
          <p:cNvSpPr>
            <a:spLocks noGrp="1"/>
          </p:cNvSpPr>
          <p:nvPr>
            <p:ph type="title"/>
          </p:nvPr>
        </p:nvSpPr>
        <p:spPr>
          <a:xfrm>
            <a:off x="838200" y="420130"/>
            <a:ext cx="10515600" cy="802727"/>
          </a:xfrm>
        </p:spPr>
        <p:txBody>
          <a:bodyPr vert="horz" lIns="91440" tIns="45720" rIns="91440" bIns="45720" rtlCol="0" anchor="ctr">
            <a:normAutofit/>
          </a:bodyPr>
          <a:lstStyle/>
          <a:p>
            <a:r>
              <a:rPr lang="en-US" sz="4000" dirty="0"/>
              <a:t>Agenda</a:t>
            </a:r>
          </a:p>
        </p:txBody>
      </p:sp>
      <p:sp>
        <p:nvSpPr>
          <p:cNvPr id="2" name="Content Placeholder 1">
            <a:extLst>
              <a:ext uri="{FF2B5EF4-FFF2-40B4-BE49-F238E27FC236}">
                <a16:creationId xmlns:a16="http://schemas.microsoft.com/office/drawing/2014/main" id="{D2178D3C-7921-4F2B-8E89-C05B1C5AE8C3}"/>
              </a:ext>
            </a:extLst>
          </p:cNvPr>
          <p:cNvSpPr>
            <a:spLocks noGrp="1"/>
          </p:cNvSpPr>
          <p:nvPr>
            <p:ph idx="1"/>
          </p:nvPr>
        </p:nvSpPr>
        <p:spPr>
          <a:xfrm>
            <a:off x="5651740" y="1268231"/>
            <a:ext cx="6540260" cy="4713398"/>
          </a:xfrm>
        </p:spPr>
        <p:txBody>
          <a:bodyPr>
            <a:normAutofit/>
          </a:bodyPr>
          <a:lstStyle/>
          <a:p>
            <a:pPr marL="620713" indent="-620713">
              <a:lnSpc>
                <a:spcPct val="70000"/>
              </a:lnSpc>
              <a:defRPr/>
            </a:pPr>
            <a:r>
              <a:rPr lang="en-US" sz="3600" dirty="0">
                <a:solidFill>
                  <a:srgbClr val="517790"/>
                </a:solidFill>
              </a:rPr>
              <a:t>Perceptions &amp; Outcomes</a:t>
            </a:r>
          </a:p>
          <a:p>
            <a:pPr marL="620713" indent="-620713">
              <a:lnSpc>
                <a:spcPct val="70000"/>
              </a:lnSpc>
              <a:defRPr/>
            </a:pPr>
            <a:r>
              <a:rPr lang="en-US" sz="3600" dirty="0">
                <a:solidFill>
                  <a:srgbClr val="517790"/>
                </a:solidFill>
              </a:rPr>
              <a:t>Supervisor Actions</a:t>
            </a:r>
          </a:p>
          <a:p>
            <a:pPr marL="620713" indent="-620713">
              <a:defRPr/>
            </a:pPr>
            <a:endParaRPr lang="en-US" altLang="en-US" sz="3600" dirty="0">
              <a:solidFill>
                <a:srgbClr val="517790"/>
              </a:solidFill>
            </a:endParaRPr>
          </a:p>
          <a:p>
            <a:pPr marL="0" indent="0">
              <a:buNone/>
            </a:pPr>
            <a:endParaRPr lang="en-US" sz="3200" b="1" dirty="0">
              <a:solidFill>
                <a:schemeClr val="tx1"/>
              </a:solidFill>
            </a:endParaRPr>
          </a:p>
        </p:txBody>
      </p:sp>
      <p:sp>
        <p:nvSpPr>
          <p:cNvPr id="11" name="Content Placeholder 1">
            <a:extLst>
              <a:ext uri="{FF2B5EF4-FFF2-40B4-BE49-F238E27FC236}">
                <a16:creationId xmlns:a16="http://schemas.microsoft.com/office/drawing/2014/main" id="{4B9ECF6B-1C35-435F-8B62-DEFDCAC14929}"/>
              </a:ext>
            </a:extLst>
          </p:cNvPr>
          <p:cNvSpPr txBox="1">
            <a:spLocks/>
          </p:cNvSpPr>
          <p:nvPr/>
        </p:nvSpPr>
        <p:spPr>
          <a:xfrm>
            <a:off x="802350" y="1268231"/>
            <a:ext cx="6540260" cy="4713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System Font Regular"/>
              <a:buChar char="&gt;"/>
              <a:defRPr sz="28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System Font Regular"/>
              <a:buChar char="&gt;"/>
              <a:defRPr sz="24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System Font Regular"/>
              <a:buChar char="&gt;"/>
              <a:defRPr sz="20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0713" indent="-620713">
              <a:lnSpc>
                <a:spcPct val="70000"/>
              </a:lnSpc>
              <a:defRPr/>
            </a:pPr>
            <a:r>
              <a:rPr lang="en-US" sz="3600" dirty="0">
                <a:solidFill>
                  <a:srgbClr val="517790"/>
                </a:solidFill>
              </a:rPr>
              <a:t>Protected Classes</a:t>
            </a:r>
          </a:p>
          <a:p>
            <a:pPr marL="620713" indent="-620713">
              <a:lnSpc>
                <a:spcPct val="70000"/>
              </a:lnSpc>
              <a:defRPr/>
            </a:pPr>
            <a:r>
              <a:rPr lang="en-US" sz="3600" dirty="0">
                <a:solidFill>
                  <a:srgbClr val="517790"/>
                </a:solidFill>
              </a:rPr>
              <a:t>What is Harassment?</a:t>
            </a:r>
          </a:p>
          <a:p>
            <a:pPr marL="620713" indent="-620713">
              <a:lnSpc>
                <a:spcPct val="70000"/>
              </a:lnSpc>
              <a:defRPr/>
            </a:pPr>
            <a:r>
              <a:rPr lang="en-US" sz="3600" dirty="0">
                <a:solidFill>
                  <a:srgbClr val="517790"/>
                </a:solidFill>
              </a:rPr>
              <a:t>What is Retaliation?</a:t>
            </a:r>
          </a:p>
          <a:p>
            <a:pPr marL="620713" indent="-620713">
              <a:defRPr/>
            </a:pPr>
            <a:endParaRPr lang="en-US" altLang="en-US" sz="3600" dirty="0">
              <a:solidFill>
                <a:srgbClr val="517790"/>
              </a:solidFill>
            </a:endParaRPr>
          </a:p>
          <a:p>
            <a:pPr marL="0" indent="0">
              <a:buFont typeface="System Font Regular"/>
              <a:buNone/>
            </a:pPr>
            <a:endParaRPr lang="en-US" sz="3200" b="1" dirty="0">
              <a:solidFill>
                <a:schemeClr val="tx1"/>
              </a:solidFill>
            </a:endParaRPr>
          </a:p>
        </p:txBody>
      </p:sp>
      <p:grpSp>
        <p:nvGrpSpPr>
          <p:cNvPr id="4" name="Group 3">
            <a:extLst>
              <a:ext uri="{FF2B5EF4-FFF2-40B4-BE49-F238E27FC236}">
                <a16:creationId xmlns:a16="http://schemas.microsoft.com/office/drawing/2014/main" id="{77BFBC73-7EE2-41A7-A675-B680B0108B74}"/>
              </a:ext>
            </a:extLst>
          </p:cNvPr>
          <p:cNvGrpSpPr/>
          <p:nvPr/>
        </p:nvGrpSpPr>
        <p:grpSpPr>
          <a:xfrm>
            <a:off x="807793" y="2628948"/>
            <a:ext cx="10256293" cy="3090981"/>
            <a:chOff x="534838" y="2225615"/>
            <a:chExt cx="10972800" cy="3705130"/>
          </a:xfrm>
        </p:grpSpPr>
        <p:pic>
          <p:nvPicPr>
            <p:cNvPr id="8" name="Picture 7">
              <a:hlinkClick r:id="rId3"/>
              <a:extLst>
                <a:ext uri="{FF2B5EF4-FFF2-40B4-BE49-F238E27FC236}">
                  <a16:creationId xmlns:a16="http://schemas.microsoft.com/office/drawing/2014/main" id="{4A9245BF-A00E-42C7-B178-C7AE8D3016F3}"/>
                </a:ext>
              </a:extLst>
            </p:cNvPr>
            <p:cNvPicPr>
              <a:picLocks noChangeAspect="1"/>
            </p:cNvPicPr>
            <p:nvPr/>
          </p:nvPicPr>
          <p:blipFill>
            <a:blip r:embed="rId4"/>
            <a:stretch>
              <a:fillRect/>
            </a:stretch>
          </p:blipFill>
          <p:spPr>
            <a:xfrm>
              <a:off x="838200" y="2812211"/>
              <a:ext cx="10515600" cy="3118534"/>
            </a:xfrm>
            <a:prstGeom prst="rect">
              <a:avLst/>
            </a:prstGeom>
            <a:effectLst>
              <a:softEdge rad="317500"/>
            </a:effectLst>
          </p:spPr>
        </p:pic>
        <p:sp>
          <p:nvSpPr>
            <p:cNvPr id="3" name="Freeform: Shape 2">
              <a:extLst>
                <a:ext uri="{FF2B5EF4-FFF2-40B4-BE49-F238E27FC236}">
                  <a16:creationId xmlns:a16="http://schemas.microsoft.com/office/drawing/2014/main" id="{ACDA169F-7485-4A0E-ACB9-83DEAFD5B504}"/>
                </a:ext>
              </a:extLst>
            </p:cNvPr>
            <p:cNvSpPr/>
            <p:nvPr/>
          </p:nvSpPr>
          <p:spPr>
            <a:xfrm>
              <a:off x="534838" y="2225615"/>
              <a:ext cx="10972800" cy="1727138"/>
            </a:xfrm>
            <a:custGeom>
              <a:avLst/>
              <a:gdLst>
                <a:gd name="connsiteX0" fmla="*/ 157258 w 10836760"/>
                <a:gd name="connsiteY0" fmla="*/ 345057 h 1727138"/>
                <a:gd name="connsiteX1" fmla="*/ 122752 w 10836760"/>
                <a:gd name="connsiteY1" fmla="*/ 1086928 h 1727138"/>
                <a:gd name="connsiteX2" fmla="*/ 88247 w 10836760"/>
                <a:gd name="connsiteY2" fmla="*/ 1259457 h 1727138"/>
                <a:gd name="connsiteX3" fmla="*/ 53741 w 10836760"/>
                <a:gd name="connsiteY3" fmla="*/ 1362974 h 1727138"/>
                <a:gd name="connsiteX4" fmla="*/ 36488 w 10836760"/>
                <a:gd name="connsiteY4" fmla="*/ 1449238 h 1727138"/>
                <a:gd name="connsiteX5" fmla="*/ 19235 w 10836760"/>
                <a:gd name="connsiteY5" fmla="*/ 1552755 h 1727138"/>
                <a:gd name="connsiteX6" fmla="*/ 1982 w 10836760"/>
                <a:gd name="connsiteY6" fmla="*/ 1604513 h 1727138"/>
                <a:gd name="connsiteX7" fmla="*/ 19235 w 10836760"/>
                <a:gd name="connsiteY7" fmla="*/ 1708030 h 1727138"/>
                <a:gd name="connsiteX8" fmla="*/ 398797 w 10836760"/>
                <a:gd name="connsiteY8" fmla="*/ 1656272 h 1727138"/>
                <a:gd name="connsiteX9" fmla="*/ 450556 w 10836760"/>
                <a:gd name="connsiteY9" fmla="*/ 1621766 h 1727138"/>
                <a:gd name="connsiteX10" fmla="*/ 571326 w 10836760"/>
                <a:gd name="connsiteY10" fmla="*/ 1587260 h 1727138"/>
                <a:gd name="connsiteX11" fmla="*/ 726601 w 10836760"/>
                <a:gd name="connsiteY11" fmla="*/ 1518249 h 1727138"/>
                <a:gd name="connsiteX12" fmla="*/ 778360 w 10836760"/>
                <a:gd name="connsiteY12" fmla="*/ 1500996 h 1727138"/>
                <a:gd name="connsiteX13" fmla="*/ 1071658 w 10836760"/>
                <a:gd name="connsiteY13" fmla="*/ 1518249 h 1727138"/>
                <a:gd name="connsiteX14" fmla="*/ 1157922 w 10836760"/>
                <a:gd name="connsiteY14" fmla="*/ 1535502 h 1727138"/>
                <a:gd name="connsiteX15" fmla="*/ 1502979 w 10836760"/>
                <a:gd name="connsiteY15" fmla="*/ 1518249 h 1727138"/>
                <a:gd name="connsiteX16" fmla="*/ 1623748 w 10836760"/>
                <a:gd name="connsiteY16" fmla="*/ 1483743 h 1727138"/>
                <a:gd name="connsiteX17" fmla="*/ 1779024 w 10836760"/>
                <a:gd name="connsiteY17" fmla="*/ 1311215 h 1727138"/>
                <a:gd name="connsiteX18" fmla="*/ 1830782 w 10836760"/>
                <a:gd name="connsiteY18" fmla="*/ 1259457 h 1727138"/>
                <a:gd name="connsiteX19" fmla="*/ 1899794 w 10836760"/>
                <a:gd name="connsiteY19" fmla="*/ 1155940 h 1727138"/>
                <a:gd name="connsiteX20" fmla="*/ 2072322 w 10836760"/>
                <a:gd name="connsiteY20" fmla="*/ 1052423 h 1727138"/>
                <a:gd name="connsiteX21" fmla="*/ 2175839 w 10836760"/>
                <a:gd name="connsiteY21" fmla="*/ 983411 h 1727138"/>
                <a:gd name="connsiteX22" fmla="*/ 2227597 w 10836760"/>
                <a:gd name="connsiteY22" fmla="*/ 966159 h 1727138"/>
                <a:gd name="connsiteX23" fmla="*/ 3349031 w 10836760"/>
                <a:gd name="connsiteY23" fmla="*/ 966159 h 1727138"/>
                <a:gd name="connsiteX24" fmla="*/ 3504307 w 10836760"/>
                <a:gd name="connsiteY24" fmla="*/ 931653 h 1727138"/>
                <a:gd name="connsiteX25" fmla="*/ 3607824 w 10836760"/>
                <a:gd name="connsiteY25" fmla="*/ 862642 h 1727138"/>
                <a:gd name="connsiteX26" fmla="*/ 3659582 w 10836760"/>
                <a:gd name="connsiteY26" fmla="*/ 828136 h 1727138"/>
                <a:gd name="connsiteX27" fmla="*/ 3728594 w 10836760"/>
                <a:gd name="connsiteY27" fmla="*/ 793630 h 1727138"/>
                <a:gd name="connsiteX28" fmla="*/ 3832111 w 10836760"/>
                <a:gd name="connsiteY28" fmla="*/ 741872 h 1727138"/>
                <a:gd name="connsiteX29" fmla="*/ 3935628 w 10836760"/>
                <a:gd name="connsiteY29" fmla="*/ 672860 h 1727138"/>
                <a:gd name="connsiteX30" fmla="*/ 4021892 w 10836760"/>
                <a:gd name="connsiteY30" fmla="*/ 621102 h 1727138"/>
                <a:gd name="connsiteX31" fmla="*/ 4108156 w 10836760"/>
                <a:gd name="connsiteY31" fmla="*/ 586596 h 1727138"/>
                <a:gd name="connsiteX32" fmla="*/ 5005303 w 10836760"/>
                <a:gd name="connsiteY32" fmla="*/ 552091 h 1727138"/>
                <a:gd name="connsiteX33" fmla="*/ 5246843 w 10836760"/>
                <a:gd name="connsiteY33" fmla="*/ 517585 h 1727138"/>
                <a:gd name="connsiteX34" fmla="*/ 5747175 w 10836760"/>
                <a:gd name="connsiteY34" fmla="*/ 483079 h 1727138"/>
                <a:gd name="connsiteX35" fmla="*/ 6282013 w 10836760"/>
                <a:gd name="connsiteY35" fmla="*/ 500332 h 1727138"/>
                <a:gd name="connsiteX36" fmla="*/ 6351024 w 10836760"/>
                <a:gd name="connsiteY36" fmla="*/ 534838 h 1727138"/>
                <a:gd name="connsiteX37" fmla="*/ 6454541 w 10836760"/>
                <a:gd name="connsiteY37" fmla="*/ 569343 h 1727138"/>
                <a:gd name="connsiteX38" fmla="*/ 6506299 w 10836760"/>
                <a:gd name="connsiteY38" fmla="*/ 586596 h 1727138"/>
                <a:gd name="connsiteX39" fmla="*/ 6558058 w 10836760"/>
                <a:gd name="connsiteY39" fmla="*/ 621102 h 1727138"/>
                <a:gd name="connsiteX40" fmla="*/ 6592564 w 10836760"/>
                <a:gd name="connsiteY40" fmla="*/ 672860 h 1727138"/>
                <a:gd name="connsiteX41" fmla="*/ 6696080 w 10836760"/>
                <a:gd name="connsiteY41" fmla="*/ 776377 h 1727138"/>
                <a:gd name="connsiteX42" fmla="*/ 6782345 w 10836760"/>
                <a:gd name="connsiteY42" fmla="*/ 897147 h 1727138"/>
                <a:gd name="connsiteX43" fmla="*/ 6816850 w 10836760"/>
                <a:gd name="connsiteY43" fmla="*/ 948906 h 1727138"/>
                <a:gd name="connsiteX44" fmla="*/ 6868609 w 10836760"/>
                <a:gd name="connsiteY44" fmla="*/ 983411 h 1727138"/>
                <a:gd name="connsiteX45" fmla="*/ 6972126 w 10836760"/>
                <a:gd name="connsiteY45" fmla="*/ 1086928 h 1727138"/>
                <a:gd name="connsiteX46" fmla="*/ 7110148 w 10836760"/>
                <a:gd name="connsiteY46" fmla="*/ 1173193 h 1727138"/>
                <a:gd name="connsiteX47" fmla="*/ 7230918 w 10836760"/>
                <a:gd name="connsiteY47" fmla="*/ 1242204 h 1727138"/>
                <a:gd name="connsiteX48" fmla="*/ 7282677 w 10836760"/>
                <a:gd name="connsiteY48" fmla="*/ 1224951 h 1727138"/>
                <a:gd name="connsiteX49" fmla="*/ 7351688 w 10836760"/>
                <a:gd name="connsiteY49" fmla="*/ 1121434 h 1727138"/>
                <a:gd name="connsiteX50" fmla="*/ 7489711 w 10836760"/>
                <a:gd name="connsiteY50" fmla="*/ 1000664 h 1727138"/>
                <a:gd name="connsiteX51" fmla="*/ 7696745 w 10836760"/>
                <a:gd name="connsiteY51" fmla="*/ 1017917 h 1727138"/>
                <a:gd name="connsiteX52" fmla="*/ 7765756 w 10836760"/>
                <a:gd name="connsiteY52" fmla="*/ 1052423 h 1727138"/>
                <a:gd name="connsiteX53" fmla="*/ 7869273 w 10836760"/>
                <a:gd name="connsiteY53" fmla="*/ 1086928 h 1727138"/>
                <a:gd name="connsiteX54" fmla="*/ 8059054 w 10836760"/>
                <a:gd name="connsiteY54" fmla="*/ 1155940 h 1727138"/>
                <a:gd name="connsiteX55" fmla="*/ 8438616 w 10836760"/>
                <a:gd name="connsiteY55" fmla="*/ 1190445 h 1727138"/>
                <a:gd name="connsiteX56" fmla="*/ 8714662 w 10836760"/>
                <a:gd name="connsiteY56" fmla="*/ 1190445 h 1727138"/>
                <a:gd name="connsiteX57" fmla="*/ 8800926 w 10836760"/>
                <a:gd name="connsiteY57" fmla="*/ 1138687 h 1727138"/>
                <a:gd name="connsiteX58" fmla="*/ 8869937 w 10836760"/>
                <a:gd name="connsiteY58" fmla="*/ 1104181 h 1727138"/>
                <a:gd name="connsiteX59" fmla="*/ 9007960 w 10836760"/>
                <a:gd name="connsiteY59" fmla="*/ 948906 h 1727138"/>
                <a:gd name="connsiteX60" fmla="*/ 9059718 w 10836760"/>
                <a:gd name="connsiteY60" fmla="*/ 931653 h 1727138"/>
                <a:gd name="connsiteX61" fmla="*/ 9163235 w 10836760"/>
                <a:gd name="connsiteY61" fmla="*/ 879894 h 1727138"/>
                <a:gd name="connsiteX62" fmla="*/ 9335764 w 10836760"/>
                <a:gd name="connsiteY62" fmla="*/ 828136 h 1727138"/>
                <a:gd name="connsiteX63" fmla="*/ 9387522 w 10836760"/>
                <a:gd name="connsiteY63" fmla="*/ 810883 h 1727138"/>
                <a:gd name="connsiteX64" fmla="*/ 9491039 w 10836760"/>
                <a:gd name="connsiteY64" fmla="*/ 828136 h 1727138"/>
                <a:gd name="connsiteX65" fmla="*/ 9542797 w 10836760"/>
                <a:gd name="connsiteY65" fmla="*/ 845389 h 1727138"/>
                <a:gd name="connsiteX66" fmla="*/ 9629062 w 10836760"/>
                <a:gd name="connsiteY66" fmla="*/ 948906 h 1727138"/>
                <a:gd name="connsiteX67" fmla="*/ 9767084 w 10836760"/>
                <a:gd name="connsiteY67" fmla="*/ 1069676 h 1727138"/>
                <a:gd name="connsiteX68" fmla="*/ 9870601 w 10836760"/>
                <a:gd name="connsiteY68" fmla="*/ 1155940 h 1727138"/>
                <a:gd name="connsiteX69" fmla="*/ 9922360 w 10836760"/>
                <a:gd name="connsiteY69" fmla="*/ 1173193 h 1727138"/>
                <a:gd name="connsiteX70" fmla="*/ 10146647 w 10836760"/>
                <a:gd name="connsiteY70" fmla="*/ 1276709 h 1727138"/>
                <a:gd name="connsiteX71" fmla="*/ 10232911 w 10836760"/>
                <a:gd name="connsiteY71" fmla="*/ 1293962 h 1727138"/>
                <a:gd name="connsiteX72" fmla="*/ 10336428 w 10836760"/>
                <a:gd name="connsiteY72" fmla="*/ 1328468 h 1727138"/>
                <a:gd name="connsiteX73" fmla="*/ 10388186 w 10836760"/>
                <a:gd name="connsiteY73" fmla="*/ 1345721 h 1727138"/>
                <a:gd name="connsiteX74" fmla="*/ 10439945 w 10836760"/>
                <a:gd name="connsiteY74" fmla="*/ 1362974 h 1727138"/>
                <a:gd name="connsiteX75" fmla="*/ 10560714 w 10836760"/>
                <a:gd name="connsiteY75" fmla="*/ 1345721 h 1727138"/>
                <a:gd name="connsiteX76" fmla="*/ 10595220 w 10836760"/>
                <a:gd name="connsiteY76" fmla="*/ 1293962 h 1727138"/>
                <a:gd name="connsiteX77" fmla="*/ 10646979 w 10836760"/>
                <a:gd name="connsiteY77" fmla="*/ 1276709 h 1727138"/>
                <a:gd name="connsiteX78" fmla="*/ 10750496 w 10836760"/>
                <a:gd name="connsiteY78" fmla="*/ 1190445 h 1727138"/>
                <a:gd name="connsiteX79" fmla="*/ 10767748 w 10836760"/>
                <a:gd name="connsiteY79" fmla="*/ 1017917 h 1727138"/>
                <a:gd name="connsiteX80" fmla="*/ 10785001 w 10836760"/>
                <a:gd name="connsiteY80" fmla="*/ 810883 h 1727138"/>
                <a:gd name="connsiteX81" fmla="*/ 10802254 w 10836760"/>
                <a:gd name="connsiteY81" fmla="*/ 759125 h 1727138"/>
                <a:gd name="connsiteX82" fmla="*/ 10836760 w 10836760"/>
                <a:gd name="connsiteY82" fmla="*/ 552091 h 1727138"/>
                <a:gd name="connsiteX83" fmla="*/ 10819507 w 10836760"/>
                <a:gd name="connsiteY83" fmla="*/ 241540 h 1727138"/>
                <a:gd name="connsiteX84" fmla="*/ 10767748 w 10836760"/>
                <a:gd name="connsiteY84" fmla="*/ 224287 h 1727138"/>
                <a:gd name="connsiteX85" fmla="*/ 10664231 w 10836760"/>
                <a:gd name="connsiteY85" fmla="*/ 172528 h 1727138"/>
                <a:gd name="connsiteX86" fmla="*/ 10112141 w 10836760"/>
                <a:gd name="connsiteY86" fmla="*/ 120770 h 1727138"/>
                <a:gd name="connsiteX87" fmla="*/ 9853348 w 10836760"/>
                <a:gd name="connsiteY87" fmla="*/ 103517 h 1727138"/>
                <a:gd name="connsiteX88" fmla="*/ 8438616 w 10836760"/>
                <a:gd name="connsiteY88" fmla="*/ 86264 h 1727138"/>
                <a:gd name="connsiteX89" fmla="*/ 7886526 w 10836760"/>
                <a:gd name="connsiteY89" fmla="*/ 51759 h 1727138"/>
                <a:gd name="connsiteX90" fmla="*/ 7075643 w 10836760"/>
                <a:gd name="connsiteY90" fmla="*/ 34506 h 1727138"/>
                <a:gd name="connsiteX91" fmla="*/ 6851356 w 10836760"/>
                <a:gd name="connsiteY91" fmla="*/ 0 h 1727138"/>
                <a:gd name="connsiteX92" fmla="*/ 5798933 w 10836760"/>
                <a:gd name="connsiteY92" fmla="*/ 17253 h 1727138"/>
                <a:gd name="connsiteX93" fmla="*/ 5488382 w 10836760"/>
                <a:gd name="connsiteY93" fmla="*/ 51759 h 1727138"/>
                <a:gd name="connsiteX94" fmla="*/ 5384865 w 10836760"/>
                <a:gd name="connsiteY94" fmla="*/ 86264 h 1727138"/>
                <a:gd name="connsiteX95" fmla="*/ 5315854 w 10836760"/>
                <a:gd name="connsiteY95" fmla="*/ 103517 h 1727138"/>
                <a:gd name="connsiteX96" fmla="*/ 5264096 w 10836760"/>
                <a:gd name="connsiteY96" fmla="*/ 138023 h 1727138"/>
                <a:gd name="connsiteX97" fmla="*/ 5126073 w 10836760"/>
                <a:gd name="connsiteY97" fmla="*/ 172528 h 1727138"/>
                <a:gd name="connsiteX98" fmla="*/ 5074314 w 10836760"/>
                <a:gd name="connsiteY98" fmla="*/ 189781 h 1727138"/>
                <a:gd name="connsiteX99" fmla="*/ 4850028 w 10836760"/>
                <a:gd name="connsiteY99" fmla="*/ 207034 h 1727138"/>
                <a:gd name="connsiteX100" fmla="*/ 4781016 w 10836760"/>
                <a:gd name="connsiteY100" fmla="*/ 224287 h 1727138"/>
                <a:gd name="connsiteX101" fmla="*/ 4677499 w 10836760"/>
                <a:gd name="connsiteY101" fmla="*/ 258793 h 1727138"/>
                <a:gd name="connsiteX102" fmla="*/ 4573982 w 10836760"/>
                <a:gd name="connsiteY102" fmla="*/ 276045 h 1727138"/>
                <a:gd name="connsiteX103" fmla="*/ 4504971 w 10836760"/>
                <a:gd name="connsiteY103" fmla="*/ 293298 h 1727138"/>
                <a:gd name="connsiteX104" fmla="*/ 3918375 w 10836760"/>
                <a:gd name="connsiteY104" fmla="*/ 310551 h 1727138"/>
                <a:gd name="connsiteX105" fmla="*/ 2710677 w 10836760"/>
                <a:gd name="connsiteY105" fmla="*/ 293298 h 1727138"/>
                <a:gd name="connsiteX106" fmla="*/ 2055069 w 10836760"/>
                <a:gd name="connsiteY106" fmla="*/ 258793 h 1727138"/>
                <a:gd name="connsiteX107" fmla="*/ 1313197 w 10836760"/>
                <a:gd name="connsiteY107" fmla="*/ 241540 h 1727138"/>
                <a:gd name="connsiteX108" fmla="*/ 726601 w 10836760"/>
                <a:gd name="connsiteY108" fmla="*/ 276045 h 1727138"/>
                <a:gd name="connsiteX109" fmla="*/ 674843 w 10836760"/>
                <a:gd name="connsiteY109" fmla="*/ 293298 h 1727138"/>
                <a:gd name="connsiteX110" fmla="*/ 571326 w 10836760"/>
                <a:gd name="connsiteY110" fmla="*/ 310551 h 1727138"/>
                <a:gd name="connsiteX111" fmla="*/ 485062 w 10836760"/>
                <a:gd name="connsiteY111" fmla="*/ 327804 h 1727138"/>
                <a:gd name="connsiteX112" fmla="*/ 312533 w 10836760"/>
                <a:gd name="connsiteY112" fmla="*/ 345057 h 1727138"/>
                <a:gd name="connsiteX113" fmla="*/ 157258 w 10836760"/>
                <a:gd name="connsiteY113" fmla="*/ 345057 h 172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836760" h="1727138">
                  <a:moveTo>
                    <a:pt x="157258" y="345057"/>
                  </a:moveTo>
                  <a:cubicBezTo>
                    <a:pt x="125628" y="468702"/>
                    <a:pt x="159408" y="812010"/>
                    <a:pt x="122752" y="1086928"/>
                  </a:cubicBezTo>
                  <a:cubicBezTo>
                    <a:pt x="115292" y="1142877"/>
                    <a:pt x="104702" y="1204605"/>
                    <a:pt x="88247" y="1259457"/>
                  </a:cubicBezTo>
                  <a:cubicBezTo>
                    <a:pt x="77796" y="1294295"/>
                    <a:pt x="60874" y="1327308"/>
                    <a:pt x="53741" y="1362974"/>
                  </a:cubicBezTo>
                  <a:cubicBezTo>
                    <a:pt x="47990" y="1391729"/>
                    <a:pt x="41734" y="1420387"/>
                    <a:pt x="36488" y="1449238"/>
                  </a:cubicBezTo>
                  <a:cubicBezTo>
                    <a:pt x="30230" y="1483655"/>
                    <a:pt x="26824" y="1518606"/>
                    <a:pt x="19235" y="1552755"/>
                  </a:cubicBezTo>
                  <a:cubicBezTo>
                    <a:pt x="15290" y="1570508"/>
                    <a:pt x="7733" y="1587260"/>
                    <a:pt x="1982" y="1604513"/>
                  </a:cubicBezTo>
                  <a:cubicBezTo>
                    <a:pt x="7733" y="1639019"/>
                    <a:pt x="-14595" y="1699127"/>
                    <a:pt x="19235" y="1708030"/>
                  </a:cubicBezTo>
                  <a:cubicBezTo>
                    <a:pt x="171259" y="1748036"/>
                    <a:pt x="282750" y="1722584"/>
                    <a:pt x="398797" y="1656272"/>
                  </a:cubicBezTo>
                  <a:cubicBezTo>
                    <a:pt x="416801" y="1645984"/>
                    <a:pt x="431497" y="1629934"/>
                    <a:pt x="450556" y="1621766"/>
                  </a:cubicBezTo>
                  <a:cubicBezTo>
                    <a:pt x="527952" y="1588596"/>
                    <a:pt x="504173" y="1620836"/>
                    <a:pt x="571326" y="1587260"/>
                  </a:cubicBezTo>
                  <a:cubicBezTo>
                    <a:pt x="735371" y="1505238"/>
                    <a:pt x="459532" y="1607273"/>
                    <a:pt x="726601" y="1518249"/>
                  </a:cubicBezTo>
                  <a:lnTo>
                    <a:pt x="778360" y="1500996"/>
                  </a:lnTo>
                  <a:cubicBezTo>
                    <a:pt x="876126" y="1506747"/>
                    <a:pt x="974125" y="1509382"/>
                    <a:pt x="1071658" y="1518249"/>
                  </a:cubicBezTo>
                  <a:cubicBezTo>
                    <a:pt x="1100862" y="1520904"/>
                    <a:pt x="1128598" y="1535502"/>
                    <a:pt x="1157922" y="1535502"/>
                  </a:cubicBezTo>
                  <a:cubicBezTo>
                    <a:pt x="1273085" y="1535502"/>
                    <a:pt x="1387960" y="1524000"/>
                    <a:pt x="1502979" y="1518249"/>
                  </a:cubicBezTo>
                  <a:cubicBezTo>
                    <a:pt x="1508106" y="1516967"/>
                    <a:pt x="1612023" y="1492862"/>
                    <a:pt x="1623748" y="1483743"/>
                  </a:cubicBezTo>
                  <a:cubicBezTo>
                    <a:pt x="1735763" y="1396620"/>
                    <a:pt x="1704959" y="1397623"/>
                    <a:pt x="1779024" y="1311215"/>
                  </a:cubicBezTo>
                  <a:cubicBezTo>
                    <a:pt x="1794903" y="1292690"/>
                    <a:pt x="1815802" y="1278716"/>
                    <a:pt x="1830782" y="1259457"/>
                  </a:cubicBezTo>
                  <a:cubicBezTo>
                    <a:pt x="1856243" y="1226722"/>
                    <a:pt x="1862702" y="1174487"/>
                    <a:pt x="1899794" y="1155940"/>
                  </a:cubicBezTo>
                  <a:cubicBezTo>
                    <a:pt x="2005895" y="1102889"/>
                    <a:pt x="1947410" y="1135698"/>
                    <a:pt x="2072322" y="1052423"/>
                  </a:cubicBezTo>
                  <a:lnTo>
                    <a:pt x="2175839" y="983411"/>
                  </a:lnTo>
                  <a:lnTo>
                    <a:pt x="2227597" y="966159"/>
                  </a:lnTo>
                  <a:cubicBezTo>
                    <a:pt x="2728043" y="999520"/>
                    <a:pt x="2550696" y="995189"/>
                    <a:pt x="3349031" y="966159"/>
                  </a:cubicBezTo>
                  <a:cubicBezTo>
                    <a:pt x="3374664" y="965227"/>
                    <a:pt x="3474675" y="939061"/>
                    <a:pt x="3504307" y="931653"/>
                  </a:cubicBezTo>
                  <a:lnTo>
                    <a:pt x="3607824" y="862642"/>
                  </a:lnTo>
                  <a:cubicBezTo>
                    <a:pt x="3625077" y="851140"/>
                    <a:pt x="3641036" y="837409"/>
                    <a:pt x="3659582" y="828136"/>
                  </a:cubicBezTo>
                  <a:cubicBezTo>
                    <a:pt x="3682586" y="816634"/>
                    <a:pt x="3706263" y="806390"/>
                    <a:pt x="3728594" y="793630"/>
                  </a:cubicBezTo>
                  <a:cubicBezTo>
                    <a:pt x="3822239" y="740119"/>
                    <a:pt x="3737214" y="773504"/>
                    <a:pt x="3832111" y="741872"/>
                  </a:cubicBezTo>
                  <a:cubicBezTo>
                    <a:pt x="3930225" y="643756"/>
                    <a:pt x="3835755" y="722796"/>
                    <a:pt x="3935628" y="672860"/>
                  </a:cubicBezTo>
                  <a:cubicBezTo>
                    <a:pt x="3965621" y="657864"/>
                    <a:pt x="3991899" y="636099"/>
                    <a:pt x="4021892" y="621102"/>
                  </a:cubicBezTo>
                  <a:cubicBezTo>
                    <a:pt x="4049592" y="607252"/>
                    <a:pt x="4079158" y="597470"/>
                    <a:pt x="4108156" y="586596"/>
                  </a:cubicBezTo>
                  <a:cubicBezTo>
                    <a:pt x="4389804" y="480976"/>
                    <a:pt x="4722930" y="557853"/>
                    <a:pt x="5005303" y="552091"/>
                  </a:cubicBezTo>
                  <a:cubicBezTo>
                    <a:pt x="5085816" y="540589"/>
                    <a:pt x="5165625" y="521860"/>
                    <a:pt x="5246843" y="517585"/>
                  </a:cubicBezTo>
                  <a:cubicBezTo>
                    <a:pt x="5632363" y="497294"/>
                    <a:pt x="5465771" y="511220"/>
                    <a:pt x="5747175" y="483079"/>
                  </a:cubicBezTo>
                  <a:cubicBezTo>
                    <a:pt x="5925454" y="488830"/>
                    <a:pt x="6104293" y="485099"/>
                    <a:pt x="6282013" y="500332"/>
                  </a:cubicBezTo>
                  <a:cubicBezTo>
                    <a:pt x="6307638" y="502528"/>
                    <a:pt x="6327145" y="525286"/>
                    <a:pt x="6351024" y="534838"/>
                  </a:cubicBezTo>
                  <a:cubicBezTo>
                    <a:pt x="6384795" y="548346"/>
                    <a:pt x="6420035" y="557841"/>
                    <a:pt x="6454541" y="569343"/>
                  </a:cubicBezTo>
                  <a:cubicBezTo>
                    <a:pt x="6471794" y="575094"/>
                    <a:pt x="6491167" y="576508"/>
                    <a:pt x="6506299" y="586596"/>
                  </a:cubicBezTo>
                  <a:lnTo>
                    <a:pt x="6558058" y="621102"/>
                  </a:lnTo>
                  <a:cubicBezTo>
                    <a:pt x="6569560" y="638355"/>
                    <a:pt x="6578788" y="657362"/>
                    <a:pt x="6592564" y="672860"/>
                  </a:cubicBezTo>
                  <a:cubicBezTo>
                    <a:pt x="6624984" y="709332"/>
                    <a:pt x="6674257" y="732731"/>
                    <a:pt x="6696080" y="776377"/>
                  </a:cubicBezTo>
                  <a:cubicBezTo>
                    <a:pt x="6759932" y="904081"/>
                    <a:pt x="6694911" y="792226"/>
                    <a:pt x="6782345" y="897147"/>
                  </a:cubicBezTo>
                  <a:cubicBezTo>
                    <a:pt x="6795619" y="913076"/>
                    <a:pt x="6802188" y="934244"/>
                    <a:pt x="6816850" y="948906"/>
                  </a:cubicBezTo>
                  <a:cubicBezTo>
                    <a:pt x="6831512" y="963568"/>
                    <a:pt x="6853111" y="969635"/>
                    <a:pt x="6868609" y="983411"/>
                  </a:cubicBezTo>
                  <a:cubicBezTo>
                    <a:pt x="6905081" y="1015831"/>
                    <a:pt x="6931524" y="1059859"/>
                    <a:pt x="6972126" y="1086928"/>
                  </a:cubicBezTo>
                  <a:cubicBezTo>
                    <a:pt x="7026049" y="1122878"/>
                    <a:pt x="7047725" y="1138514"/>
                    <a:pt x="7110148" y="1173193"/>
                  </a:cubicBezTo>
                  <a:cubicBezTo>
                    <a:pt x="7241488" y="1246159"/>
                    <a:pt x="7122463" y="1169899"/>
                    <a:pt x="7230918" y="1242204"/>
                  </a:cubicBezTo>
                  <a:cubicBezTo>
                    <a:pt x="7248171" y="1236453"/>
                    <a:pt x="7269817" y="1237811"/>
                    <a:pt x="7282677" y="1224951"/>
                  </a:cubicBezTo>
                  <a:cubicBezTo>
                    <a:pt x="7312001" y="1195627"/>
                    <a:pt x="7320478" y="1148743"/>
                    <a:pt x="7351688" y="1121434"/>
                  </a:cubicBezTo>
                  <a:lnTo>
                    <a:pt x="7489711" y="1000664"/>
                  </a:lnTo>
                  <a:cubicBezTo>
                    <a:pt x="7558722" y="1006415"/>
                    <a:pt x="7628681" y="1005155"/>
                    <a:pt x="7696745" y="1017917"/>
                  </a:cubicBezTo>
                  <a:cubicBezTo>
                    <a:pt x="7722023" y="1022657"/>
                    <a:pt x="7741877" y="1042871"/>
                    <a:pt x="7765756" y="1052423"/>
                  </a:cubicBezTo>
                  <a:cubicBezTo>
                    <a:pt x="7799527" y="1065931"/>
                    <a:pt x="7835502" y="1073420"/>
                    <a:pt x="7869273" y="1086928"/>
                  </a:cubicBezTo>
                  <a:cubicBezTo>
                    <a:pt x="7908481" y="1102611"/>
                    <a:pt x="8021083" y="1149611"/>
                    <a:pt x="8059054" y="1155940"/>
                  </a:cubicBezTo>
                  <a:cubicBezTo>
                    <a:pt x="8253511" y="1188350"/>
                    <a:pt x="8127657" y="1171011"/>
                    <a:pt x="8438616" y="1190445"/>
                  </a:cubicBezTo>
                  <a:cubicBezTo>
                    <a:pt x="8546133" y="1226284"/>
                    <a:pt x="8535644" y="1230227"/>
                    <a:pt x="8714662" y="1190445"/>
                  </a:cubicBezTo>
                  <a:cubicBezTo>
                    <a:pt x="8747397" y="1183171"/>
                    <a:pt x="8771613" y="1154972"/>
                    <a:pt x="8800926" y="1138687"/>
                  </a:cubicBezTo>
                  <a:cubicBezTo>
                    <a:pt x="8823408" y="1126197"/>
                    <a:pt x="8846933" y="1115683"/>
                    <a:pt x="8869937" y="1104181"/>
                  </a:cubicBezTo>
                  <a:cubicBezTo>
                    <a:pt x="8902816" y="1054863"/>
                    <a:pt x="8957313" y="965789"/>
                    <a:pt x="9007960" y="948906"/>
                  </a:cubicBezTo>
                  <a:cubicBezTo>
                    <a:pt x="9025213" y="943155"/>
                    <a:pt x="9043452" y="939786"/>
                    <a:pt x="9059718" y="931653"/>
                  </a:cubicBezTo>
                  <a:cubicBezTo>
                    <a:pt x="9160528" y="881247"/>
                    <a:pt x="9062057" y="908801"/>
                    <a:pt x="9163235" y="879894"/>
                  </a:cubicBezTo>
                  <a:cubicBezTo>
                    <a:pt x="9345757" y="827746"/>
                    <a:pt x="9089763" y="910138"/>
                    <a:pt x="9335764" y="828136"/>
                  </a:cubicBezTo>
                  <a:lnTo>
                    <a:pt x="9387522" y="810883"/>
                  </a:lnTo>
                  <a:cubicBezTo>
                    <a:pt x="9422028" y="816634"/>
                    <a:pt x="9456890" y="820547"/>
                    <a:pt x="9491039" y="828136"/>
                  </a:cubicBezTo>
                  <a:cubicBezTo>
                    <a:pt x="9508792" y="832081"/>
                    <a:pt x="9529938" y="832530"/>
                    <a:pt x="9542797" y="845389"/>
                  </a:cubicBezTo>
                  <a:cubicBezTo>
                    <a:pt x="9717910" y="1020502"/>
                    <a:pt x="9450017" y="829543"/>
                    <a:pt x="9629062" y="948906"/>
                  </a:cubicBezTo>
                  <a:cubicBezTo>
                    <a:pt x="9726821" y="1095546"/>
                    <a:pt x="9565813" y="868409"/>
                    <a:pt x="9767084" y="1069676"/>
                  </a:cubicBezTo>
                  <a:cubicBezTo>
                    <a:pt x="9805238" y="1107830"/>
                    <a:pt x="9822564" y="1131921"/>
                    <a:pt x="9870601" y="1155940"/>
                  </a:cubicBezTo>
                  <a:cubicBezTo>
                    <a:pt x="9886867" y="1164073"/>
                    <a:pt x="9905804" y="1165667"/>
                    <a:pt x="9922360" y="1173193"/>
                  </a:cubicBezTo>
                  <a:cubicBezTo>
                    <a:pt x="9992803" y="1205212"/>
                    <a:pt x="10069989" y="1253712"/>
                    <a:pt x="10146647" y="1276709"/>
                  </a:cubicBezTo>
                  <a:cubicBezTo>
                    <a:pt x="10174734" y="1285135"/>
                    <a:pt x="10204620" y="1286246"/>
                    <a:pt x="10232911" y="1293962"/>
                  </a:cubicBezTo>
                  <a:cubicBezTo>
                    <a:pt x="10268002" y="1303532"/>
                    <a:pt x="10301922" y="1316966"/>
                    <a:pt x="10336428" y="1328468"/>
                  </a:cubicBezTo>
                  <a:lnTo>
                    <a:pt x="10388186" y="1345721"/>
                  </a:lnTo>
                  <a:lnTo>
                    <a:pt x="10439945" y="1362974"/>
                  </a:lnTo>
                  <a:cubicBezTo>
                    <a:pt x="10480201" y="1357223"/>
                    <a:pt x="10523554" y="1362237"/>
                    <a:pt x="10560714" y="1345721"/>
                  </a:cubicBezTo>
                  <a:cubicBezTo>
                    <a:pt x="10579662" y="1337299"/>
                    <a:pt x="10579028" y="1306915"/>
                    <a:pt x="10595220" y="1293962"/>
                  </a:cubicBezTo>
                  <a:cubicBezTo>
                    <a:pt x="10609421" y="1282601"/>
                    <a:pt x="10630713" y="1284842"/>
                    <a:pt x="10646979" y="1276709"/>
                  </a:cubicBezTo>
                  <a:cubicBezTo>
                    <a:pt x="10695019" y="1252689"/>
                    <a:pt x="10712339" y="1228602"/>
                    <a:pt x="10750496" y="1190445"/>
                  </a:cubicBezTo>
                  <a:cubicBezTo>
                    <a:pt x="10756247" y="1132936"/>
                    <a:pt x="10762515" y="1075476"/>
                    <a:pt x="10767748" y="1017917"/>
                  </a:cubicBezTo>
                  <a:cubicBezTo>
                    <a:pt x="10774018" y="948951"/>
                    <a:pt x="10775848" y="879526"/>
                    <a:pt x="10785001" y="810883"/>
                  </a:cubicBezTo>
                  <a:cubicBezTo>
                    <a:pt x="10787405" y="792857"/>
                    <a:pt x="10797843" y="776768"/>
                    <a:pt x="10802254" y="759125"/>
                  </a:cubicBezTo>
                  <a:cubicBezTo>
                    <a:pt x="10819072" y="691853"/>
                    <a:pt x="10827022" y="620256"/>
                    <a:pt x="10836760" y="552091"/>
                  </a:cubicBezTo>
                  <a:cubicBezTo>
                    <a:pt x="10831009" y="448574"/>
                    <a:pt x="10840866" y="342993"/>
                    <a:pt x="10819507" y="241540"/>
                  </a:cubicBezTo>
                  <a:cubicBezTo>
                    <a:pt x="10815760" y="223744"/>
                    <a:pt x="10784014" y="232420"/>
                    <a:pt x="10767748" y="224287"/>
                  </a:cubicBezTo>
                  <a:cubicBezTo>
                    <a:pt x="10673523" y="177174"/>
                    <a:pt x="10759636" y="198547"/>
                    <a:pt x="10664231" y="172528"/>
                  </a:cubicBezTo>
                  <a:cubicBezTo>
                    <a:pt x="10413234" y="104075"/>
                    <a:pt x="10512293" y="141291"/>
                    <a:pt x="10112141" y="120770"/>
                  </a:cubicBezTo>
                  <a:cubicBezTo>
                    <a:pt x="10025799" y="116342"/>
                    <a:pt x="9939785" y="105299"/>
                    <a:pt x="9853348" y="103517"/>
                  </a:cubicBezTo>
                  <a:lnTo>
                    <a:pt x="8438616" y="86264"/>
                  </a:lnTo>
                  <a:cubicBezTo>
                    <a:pt x="8210647" y="67266"/>
                    <a:pt x="8144709" y="59466"/>
                    <a:pt x="7886526" y="51759"/>
                  </a:cubicBezTo>
                  <a:lnTo>
                    <a:pt x="7075643" y="34506"/>
                  </a:lnTo>
                  <a:cubicBezTo>
                    <a:pt x="7046597" y="29665"/>
                    <a:pt x="6873556" y="0"/>
                    <a:pt x="6851356" y="0"/>
                  </a:cubicBezTo>
                  <a:cubicBezTo>
                    <a:pt x="6500501" y="0"/>
                    <a:pt x="6149741" y="11502"/>
                    <a:pt x="5798933" y="17253"/>
                  </a:cubicBezTo>
                  <a:cubicBezTo>
                    <a:pt x="5748971" y="21795"/>
                    <a:pt x="5556598" y="36017"/>
                    <a:pt x="5488382" y="51759"/>
                  </a:cubicBezTo>
                  <a:cubicBezTo>
                    <a:pt x="5452941" y="59938"/>
                    <a:pt x="5420151" y="77442"/>
                    <a:pt x="5384865" y="86264"/>
                  </a:cubicBezTo>
                  <a:lnTo>
                    <a:pt x="5315854" y="103517"/>
                  </a:lnTo>
                  <a:cubicBezTo>
                    <a:pt x="5298601" y="115019"/>
                    <a:pt x="5283583" y="130937"/>
                    <a:pt x="5264096" y="138023"/>
                  </a:cubicBezTo>
                  <a:cubicBezTo>
                    <a:pt x="5219528" y="154230"/>
                    <a:pt x="5171063" y="157531"/>
                    <a:pt x="5126073" y="172528"/>
                  </a:cubicBezTo>
                  <a:cubicBezTo>
                    <a:pt x="5108820" y="178279"/>
                    <a:pt x="5092360" y="187525"/>
                    <a:pt x="5074314" y="189781"/>
                  </a:cubicBezTo>
                  <a:cubicBezTo>
                    <a:pt x="4999910" y="199082"/>
                    <a:pt x="4924790" y="201283"/>
                    <a:pt x="4850028" y="207034"/>
                  </a:cubicBezTo>
                  <a:cubicBezTo>
                    <a:pt x="4827024" y="212785"/>
                    <a:pt x="4803728" y="217473"/>
                    <a:pt x="4781016" y="224287"/>
                  </a:cubicBezTo>
                  <a:cubicBezTo>
                    <a:pt x="4746178" y="234739"/>
                    <a:pt x="4713376" y="252814"/>
                    <a:pt x="4677499" y="258793"/>
                  </a:cubicBezTo>
                  <a:cubicBezTo>
                    <a:pt x="4642993" y="264544"/>
                    <a:pt x="4608284" y="269185"/>
                    <a:pt x="4573982" y="276045"/>
                  </a:cubicBezTo>
                  <a:cubicBezTo>
                    <a:pt x="4550731" y="280695"/>
                    <a:pt x="4528650" y="292052"/>
                    <a:pt x="4504971" y="293298"/>
                  </a:cubicBezTo>
                  <a:cubicBezTo>
                    <a:pt x="4309625" y="303579"/>
                    <a:pt x="4113907" y="304800"/>
                    <a:pt x="3918375" y="310551"/>
                  </a:cubicBezTo>
                  <a:lnTo>
                    <a:pt x="2710677" y="293298"/>
                  </a:lnTo>
                  <a:cubicBezTo>
                    <a:pt x="1238211" y="261969"/>
                    <a:pt x="3005712" y="292148"/>
                    <a:pt x="2055069" y="258793"/>
                  </a:cubicBezTo>
                  <a:cubicBezTo>
                    <a:pt x="1807864" y="250119"/>
                    <a:pt x="1560488" y="247291"/>
                    <a:pt x="1313197" y="241540"/>
                  </a:cubicBezTo>
                  <a:cubicBezTo>
                    <a:pt x="1174669" y="246671"/>
                    <a:pt x="904898" y="240386"/>
                    <a:pt x="726601" y="276045"/>
                  </a:cubicBezTo>
                  <a:cubicBezTo>
                    <a:pt x="708768" y="279611"/>
                    <a:pt x="692596" y="289353"/>
                    <a:pt x="674843" y="293298"/>
                  </a:cubicBezTo>
                  <a:cubicBezTo>
                    <a:pt x="640694" y="300887"/>
                    <a:pt x="605743" y="304293"/>
                    <a:pt x="571326" y="310551"/>
                  </a:cubicBezTo>
                  <a:cubicBezTo>
                    <a:pt x="542475" y="315797"/>
                    <a:pt x="514129" y="323928"/>
                    <a:pt x="485062" y="327804"/>
                  </a:cubicBezTo>
                  <a:cubicBezTo>
                    <a:pt x="427773" y="335443"/>
                    <a:pt x="369883" y="337888"/>
                    <a:pt x="312533" y="345057"/>
                  </a:cubicBezTo>
                  <a:cubicBezTo>
                    <a:pt x="166951" y="363254"/>
                    <a:pt x="188888" y="221412"/>
                    <a:pt x="157258" y="345057"/>
                  </a:cubicBezTo>
                  <a:close/>
                </a:path>
              </a:pathLst>
            </a:cu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1373989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con&#10;&#10;Description automatically generated">
            <a:extLst>
              <a:ext uri="{FF2B5EF4-FFF2-40B4-BE49-F238E27FC236}">
                <a16:creationId xmlns:a16="http://schemas.microsoft.com/office/drawing/2014/main" id="{2538E081-3648-4885-BAF5-7664E9E62EDF}"/>
              </a:ext>
            </a:extLst>
          </p:cNvPr>
          <p:cNvPicPr>
            <a:picLocks noChangeAspect="1"/>
          </p:cNvPicPr>
          <p:nvPr/>
        </p:nvPicPr>
        <p:blipFill>
          <a:blip r:embed="rId3"/>
          <a:stretch>
            <a:fillRect/>
          </a:stretch>
        </p:blipFill>
        <p:spPr>
          <a:xfrm>
            <a:off x="7039154" y="1442853"/>
            <a:ext cx="4842294" cy="4713398"/>
          </a:xfrm>
          <a:prstGeom prst="rect">
            <a:avLst/>
          </a:prstGeom>
          <a:gradFill flip="none" rotWithShape="1">
            <a:gsLst>
              <a:gs pos="0">
                <a:schemeClr val="accent1">
                  <a:lumMod val="5000"/>
                  <a:lumOff val="95000"/>
                </a:schemeClr>
              </a:gs>
              <a:gs pos="50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5" name="Title 3">
            <a:extLst>
              <a:ext uri="{FF2B5EF4-FFF2-40B4-BE49-F238E27FC236}">
                <a16:creationId xmlns:a16="http://schemas.microsoft.com/office/drawing/2014/main" id="{C385FB48-FF91-4BFE-9288-2A4C70DD0605}"/>
              </a:ext>
            </a:extLst>
          </p:cNvPr>
          <p:cNvSpPr>
            <a:spLocks noGrp="1"/>
          </p:cNvSpPr>
          <p:nvPr>
            <p:ph type="title"/>
          </p:nvPr>
        </p:nvSpPr>
        <p:spPr>
          <a:xfrm>
            <a:off x="838200" y="420130"/>
            <a:ext cx="10515600" cy="802727"/>
          </a:xfrm>
        </p:spPr>
        <p:txBody>
          <a:bodyPr vert="horz" lIns="91440" tIns="45720" rIns="91440" bIns="45720" rtlCol="0" anchor="ctr">
            <a:normAutofit/>
          </a:bodyPr>
          <a:lstStyle/>
          <a:p>
            <a:r>
              <a:rPr lang="en-US" altLang="en-US" sz="4000" dirty="0"/>
              <a:t>Overview of Anti-Discrimination Law</a:t>
            </a:r>
            <a:endParaRPr lang="en-US" sz="4000" dirty="0"/>
          </a:p>
        </p:txBody>
      </p:sp>
      <p:sp>
        <p:nvSpPr>
          <p:cNvPr id="2" name="Content Placeholder 1">
            <a:extLst>
              <a:ext uri="{FF2B5EF4-FFF2-40B4-BE49-F238E27FC236}">
                <a16:creationId xmlns:a16="http://schemas.microsoft.com/office/drawing/2014/main" id="{D2178D3C-7921-4F2B-8E89-C05B1C5AE8C3}"/>
              </a:ext>
            </a:extLst>
          </p:cNvPr>
          <p:cNvSpPr>
            <a:spLocks noGrp="1"/>
          </p:cNvSpPr>
          <p:nvPr>
            <p:ph idx="1"/>
          </p:nvPr>
        </p:nvSpPr>
        <p:spPr/>
        <p:txBody>
          <a:bodyPr>
            <a:normAutofit fontScale="92500" lnSpcReduction="10000"/>
          </a:bodyPr>
          <a:lstStyle/>
          <a:p>
            <a:pPr marL="0" indent="0">
              <a:buNone/>
              <a:defRPr/>
            </a:pPr>
            <a:r>
              <a:rPr lang="en-US" sz="3600" b="1" dirty="0">
                <a:solidFill>
                  <a:schemeClr val="tx2">
                    <a:lumMod val="65000"/>
                    <a:lumOff val="35000"/>
                  </a:schemeClr>
                </a:solidFill>
              </a:rPr>
              <a:t>Protected Classes</a:t>
            </a:r>
          </a:p>
          <a:p>
            <a:pPr marL="620713" indent="-620713">
              <a:defRPr/>
            </a:pPr>
            <a:r>
              <a:rPr lang="en-US" altLang="en-US" sz="3600" dirty="0">
                <a:solidFill>
                  <a:srgbClr val="517790"/>
                </a:solidFill>
              </a:rPr>
              <a:t>Race, Color</a:t>
            </a:r>
          </a:p>
          <a:p>
            <a:pPr marL="620713" indent="-620713">
              <a:defRPr/>
            </a:pPr>
            <a:r>
              <a:rPr lang="en-US" altLang="en-US" sz="3600" dirty="0">
                <a:solidFill>
                  <a:srgbClr val="517790"/>
                </a:solidFill>
              </a:rPr>
              <a:t>Religion</a:t>
            </a:r>
          </a:p>
          <a:p>
            <a:pPr marL="620713" indent="-620713">
              <a:defRPr/>
            </a:pPr>
            <a:r>
              <a:rPr lang="en-US" altLang="en-US" sz="3600" dirty="0">
                <a:solidFill>
                  <a:srgbClr val="517790"/>
                </a:solidFill>
              </a:rPr>
              <a:t>Gender</a:t>
            </a:r>
          </a:p>
          <a:p>
            <a:pPr marL="1077913" lvl="1" indent="-620713">
              <a:defRPr/>
            </a:pPr>
            <a:r>
              <a:rPr lang="en-US" altLang="en-US" sz="3200" dirty="0">
                <a:solidFill>
                  <a:srgbClr val="517790"/>
                </a:solidFill>
              </a:rPr>
              <a:t>Sexual orientation</a:t>
            </a:r>
          </a:p>
          <a:p>
            <a:pPr marL="1077913" lvl="1" indent="-620713">
              <a:defRPr/>
            </a:pPr>
            <a:r>
              <a:rPr lang="en-US" altLang="en-US" sz="3200" dirty="0">
                <a:solidFill>
                  <a:srgbClr val="517790"/>
                </a:solidFill>
              </a:rPr>
              <a:t>Transgender</a:t>
            </a:r>
          </a:p>
          <a:p>
            <a:pPr marL="620713" indent="-620713">
              <a:defRPr/>
            </a:pPr>
            <a:r>
              <a:rPr lang="en-US" altLang="en-US" sz="3600" dirty="0">
                <a:solidFill>
                  <a:srgbClr val="517790"/>
                </a:solidFill>
              </a:rPr>
              <a:t>Pregnancy</a:t>
            </a:r>
          </a:p>
          <a:p>
            <a:pPr marL="620713" indent="-620713">
              <a:defRPr/>
            </a:pPr>
            <a:r>
              <a:rPr lang="en-US" altLang="en-US" sz="3600" dirty="0">
                <a:solidFill>
                  <a:srgbClr val="517790"/>
                </a:solidFill>
              </a:rPr>
              <a:t>National Origin</a:t>
            </a:r>
          </a:p>
          <a:p>
            <a:pPr marL="620713" indent="-620713">
              <a:defRPr/>
            </a:pPr>
            <a:r>
              <a:rPr lang="en-US" altLang="en-US" sz="3600" dirty="0">
                <a:solidFill>
                  <a:srgbClr val="517790"/>
                </a:solidFill>
              </a:rPr>
              <a:t>Citizenship</a:t>
            </a:r>
          </a:p>
          <a:p>
            <a:pPr marL="0" indent="0">
              <a:buNone/>
            </a:pPr>
            <a:endParaRPr lang="en-US" sz="3200" b="1" dirty="0">
              <a:solidFill>
                <a:schemeClr val="tx1"/>
              </a:solidFill>
            </a:endParaRPr>
          </a:p>
        </p:txBody>
      </p:sp>
    </p:spTree>
    <p:extLst>
      <p:ext uri="{BB962C8B-B14F-4D97-AF65-F5344CB8AC3E}">
        <p14:creationId xmlns:p14="http://schemas.microsoft.com/office/powerpoint/2010/main" val="933637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con&#10;&#10;Description automatically generated">
            <a:extLst>
              <a:ext uri="{FF2B5EF4-FFF2-40B4-BE49-F238E27FC236}">
                <a16:creationId xmlns:a16="http://schemas.microsoft.com/office/drawing/2014/main" id="{2538E081-3648-4885-BAF5-7664E9E62EDF}"/>
              </a:ext>
            </a:extLst>
          </p:cNvPr>
          <p:cNvPicPr>
            <a:picLocks noChangeAspect="1"/>
          </p:cNvPicPr>
          <p:nvPr/>
        </p:nvPicPr>
        <p:blipFill>
          <a:blip r:embed="rId3"/>
          <a:stretch>
            <a:fillRect/>
          </a:stretch>
        </p:blipFill>
        <p:spPr>
          <a:xfrm>
            <a:off x="7039154" y="1442853"/>
            <a:ext cx="4842294" cy="4713398"/>
          </a:xfrm>
          <a:prstGeom prst="rect">
            <a:avLst/>
          </a:prstGeom>
          <a:gradFill flip="none" rotWithShape="1">
            <a:gsLst>
              <a:gs pos="0">
                <a:schemeClr val="accent1">
                  <a:lumMod val="5000"/>
                  <a:lumOff val="95000"/>
                </a:schemeClr>
              </a:gs>
              <a:gs pos="50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5" name="Title 3">
            <a:extLst>
              <a:ext uri="{FF2B5EF4-FFF2-40B4-BE49-F238E27FC236}">
                <a16:creationId xmlns:a16="http://schemas.microsoft.com/office/drawing/2014/main" id="{C385FB48-FF91-4BFE-9288-2A4C70DD0605}"/>
              </a:ext>
            </a:extLst>
          </p:cNvPr>
          <p:cNvSpPr>
            <a:spLocks noGrp="1"/>
          </p:cNvSpPr>
          <p:nvPr>
            <p:ph type="title"/>
          </p:nvPr>
        </p:nvSpPr>
        <p:spPr>
          <a:xfrm>
            <a:off x="838200" y="420130"/>
            <a:ext cx="10515600" cy="802727"/>
          </a:xfrm>
        </p:spPr>
        <p:txBody>
          <a:bodyPr vert="horz" lIns="91440" tIns="45720" rIns="91440" bIns="45720" rtlCol="0" anchor="ctr">
            <a:normAutofit/>
          </a:bodyPr>
          <a:lstStyle/>
          <a:p>
            <a:r>
              <a:rPr lang="en-US" altLang="en-US" sz="4000" dirty="0"/>
              <a:t>Overview of Anti-Discrimination Law</a:t>
            </a:r>
            <a:endParaRPr lang="en-US" sz="4000" dirty="0"/>
          </a:p>
        </p:txBody>
      </p:sp>
      <p:sp>
        <p:nvSpPr>
          <p:cNvPr id="2" name="Content Placeholder 1">
            <a:extLst>
              <a:ext uri="{FF2B5EF4-FFF2-40B4-BE49-F238E27FC236}">
                <a16:creationId xmlns:a16="http://schemas.microsoft.com/office/drawing/2014/main" id="{D2178D3C-7921-4F2B-8E89-C05B1C5AE8C3}"/>
              </a:ext>
            </a:extLst>
          </p:cNvPr>
          <p:cNvSpPr>
            <a:spLocks noGrp="1"/>
          </p:cNvSpPr>
          <p:nvPr>
            <p:ph idx="1"/>
          </p:nvPr>
        </p:nvSpPr>
        <p:spPr/>
        <p:txBody>
          <a:bodyPr>
            <a:normAutofit/>
          </a:bodyPr>
          <a:lstStyle/>
          <a:p>
            <a:pPr marL="0" indent="0">
              <a:buNone/>
              <a:defRPr/>
            </a:pPr>
            <a:r>
              <a:rPr lang="en-US" sz="3600" b="1" dirty="0">
                <a:solidFill>
                  <a:schemeClr val="tx2">
                    <a:lumMod val="65000"/>
                    <a:lumOff val="35000"/>
                  </a:schemeClr>
                </a:solidFill>
              </a:rPr>
              <a:t>Protected Classes</a:t>
            </a:r>
          </a:p>
          <a:p>
            <a:pPr marL="620713" indent="-620713">
              <a:defRPr/>
            </a:pPr>
            <a:r>
              <a:rPr lang="en-US" altLang="en-US" sz="3600" dirty="0">
                <a:solidFill>
                  <a:srgbClr val="517790"/>
                </a:solidFill>
              </a:rPr>
              <a:t>Age</a:t>
            </a:r>
          </a:p>
          <a:p>
            <a:pPr marL="620713" indent="-620713">
              <a:defRPr/>
            </a:pPr>
            <a:r>
              <a:rPr lang="en-US" altLang="en-US" sz="3600" dirty="0">
                <a:solidFill>
                  <a:srgbClr val="517790"/>
                </a:solidFill>
              </a:rPr>
              <a:t>Disability</a:t>
            </a:r>
          </a:p>
          <a:p>
            <a:pPr marL="620713" indent="-620713">
              <a:defRPr/>
            </a:pPr>
            <a:r>
              <a:rPr lang="en-US" altLang="en-US" sz="3600" dirty="0">
                <a:solidFill>
                  <a:srgbClr val="517790"/>
                </a:solidFill>
              </a:rPr>
              <a:t>Veteran’s Status</a:t>
            </a:r>
          </a:p>
          <a:p>
            <a:pPr marL="620713" indent="-620713">
              <a:defRPr/>
            </a:pPr>
            <a:r>
              <a:rPr lang="en-US" altLang="en-US" sz="3600" dirty="0">
                <a:solidFill>
                  <a:srgbClr val="517790"/>
                </a:solidFill>
              </a:rPr>
              <a:t>Union Membership</a:t>
            </a:r>
          </a:p>
          <a:p>
            <a:pPr marL="620713" indent="-620713">
              <a:defRPr/>
            </a:pPr>
            <a:r>
              <a:rPr lang="en-US" altLang="en-US" sz="3600" dirty="0">
                <a:solidFill>
                  <a:srgbClr val="517790"/>
                </a:solidFill>
              </a:rPr>
              <a:t>Genetic Information</a:t>
            </a:r>
          </a:p>
          <a:p>
            <a:pPr marL="0" indent="0">
              <a:buNone/>
              <a:defRPr/>
            </a:pPr>
            <a:endParaRPr lang="en-US" altLang="en-US" sz="1100" dirty="0">
              <a:solidFill>
                <a:srgbClr val="517790"/>
              </a:solidFill>
            </a:endParaRPr>
          </a:p>
          <a:p>
            <a:pPr marL="0" indent="0">
              <a:buNone/>
              <a:defRPr/>
            </a:pPr>
            <a:r>
              <a:rPr lang="en-US" altLang="en-US" sz="3600" dirty="0">
                <a:solidFill>
                  <a:srgbClr val="517790"/>
                </a:solidFill>
              </a:rPr>
              <a:t>Retaliation laws include FMLA, W Comp....</a:t>
            </a:r>
          </a:p>
          <a:p>
            <a:pPr marL="0" indent="0">
              <a:buNone/>
            </a:pPr>
            <a:endParaRPr lang="en-US" sz="3200" b="1" dirty="0">
              <a:solidFill>
                <a:schemeClr val="tx1"/>
              </a:solidFill>
            </a:endParaRPr>
          </a:p>
        </p:txBody>
      </p:sp>
    </p:spTree>
    <p:extLst>
      <p:ext uri="{BB962C8B-B14F-4D97-AF65-F5344CB8AC3E}">
        <p14:creationId xmlns:p14="http://schemas.microsoft.com/office/powerpoint/2010/main" val="239176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C385FB48-FF91-4BFE-9288-2A4C70DD0605}"/>
              </a:ext>
            </a:extLst>
          </p:cNvPr>
          <p:cNvSpPr>
            <a:spLocks noGrp="1"/>
          </p:cNvSpPr>
          <p:nvPr>
            <p:ph type="title"/>
          </p:nvPr>
        </p:nvSpPr>
        <p:spPr>
          <a:xfrm>
            <a:off x="838200" y="420130"/>
            <a:ext cx="10515600" cy="802727"/>
          </a:xfrm>
        </p:spPr>
        <p:txBody>
          <a:bodyPr vert="horz" lIns="91440" tIns="45720" rIns="91440" bIns="45720" rtlCol="0" anchor="ctr">
            <a:normAutofit/>
          </a:bodyPr>
          <a:lstStyle/>
          <a:p>
            <a:r>
              <a:rPr lang="en-US" sz="4000" dirty="0"/>
              <a:t>Harassment and the Work Environment</a:t>
            </a:r>
          </a:p>
        </p:txBody>
      </p:sp>
      <p:pic>
        <p:nvPicPr>
          <p:cNvPr id="3" name="Picture 2">
            <a:hlinkClick r:id="rId3"/>
            <a:extLst>
              <a:ext uri="{FF2B5EF4-FFF2-40B4-BE49-F238E27FC236}">
                <a16:creationId xmlns:a16="http://schemas.microsoft.com/office/drawing/2014/main" id="{B2016114-5095-4790-B566-DE9E99120CAF}"/>
              </a:ext>
            </a:extLst>
          </p:cNvPr>
          <p:cNvPicPr>
            <a:picLocks noChangeAspect="1"/>
          </p:cNvPicPr>
          <p:nvPr/>
        </p:nvPicPr>
        <p:blipFill>
          <a:blip r:embed="rId4"/>
          <a:stretch>
            <a:fillRect/>
          </a:stretch>
        </p:blipFill>
        <p:spPr>
          <a:xfrm>
            <a:off x="838200" y="1389364"/>
            <a:ext cx="7287882" cy="4541381"/>
          </a:xfrm>
          <a:prstGeom prst="rect">
            <a:avLst/>
          </a:prstGeom>
        </p:spPr>
      </p:pic>
      <p:sp>
        <p:nvSpPr>
          <p:cNvPr id="12" name="Flowchart: Stored Data 11">
            <a:extLst>
              <a:ext uri="{FF2B5EF4-FFF2-40B4-BE49-F238E27FC236}">
                <a16:creationId xmlns:a16="http://schemas.microsoft.com/office/drawing/2014/main" id="{A10EBFE2-EC35-4BF4-A26C-713FC3ADACEB}"/>
              </a:ext>
            </a:extLst>
          </p:cNvPr>
          <p:cNvSpPr/>
          <p:nvPr/>
        </p:nvSpPr>
        <p:spPr>
          <a:xfrm flipH="1">
            <a:off x="4968814" y="1389364"/>
            <a:ext cx="7144107" cy="4766887"/>
          </a:xfrm>
          <a:prstGeom prst="flowChartOnlineStorag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11" name="Content Placeholder 1">
            <a:extLst>
              <a:ext uri="{FF2B5EF4-FFF2-40B4-BE49-F238E27FC236}">
                <a16:creationId xmlns:a16="http://schemas.microsoft.com/office/drawing/2014/main" id="{4B9ECF6B-1C35-435F-8B62-DEFDCAC14929}"/>
              </a:ext>
            </a:extLst>
          </p:cNvPr>
          <p:cNvSpPr txBox="1">
            <a:spLocks/>
          </p:cNvSpPr>
          <p:nvPr/>
        </p:nvSpPr>
        <p:spPr>
          <a:xfrm>
            <a:off x="6238336" y="1972074"/>
            <a:ext cx="6540260" cy="4713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System Font Regular"/>
              <a:buChar char="&gt;"/>
              <a:defRPr sz="2800" kern="1200">
                <a:solidFill>
                  <a:srgbClr val="474B56"/>
                </a:solidFill>
                <a:latin typeface="Avenir Next" panose="020B050302020202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System Font Regular"/>
              <a:buChar char="&gt;"/>
              <a:defRPr sz="24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System Font Regular"/>
              <a:buChar char="&gt;"/>
              <a:defRPr sz="20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System Font Regular"/>
              <a:buChar char="&gt;"/>
              <a:defRPr sz="1800" kern="1200">
                <a:solidFill>
                  <a:srgbClr val="517891"/>
                </a:solidFill>
                <a:latin typeface="Avenir Next" panose="020B050302020202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defRPr/>
            </a:pPr>
            <a:r>
              <a:rPr lang="en-US" sz="3600" dirty="0">
                <a:solidFill>
                  <a:schemeClr val="tx2">
                    <a:lumMod val="65000"/>
                    <a:lumOff val="35000"/>
                  </a:schemeClr>
                </a:solidFill>
              </a:rPr>
              <a:t>What is Permitted?</a:t>
            </a:r>
          </a:p>
          <a:p>
            <a:pPr marL="0" indent="0">
              <a:lnSpc>
                <a:spcPct val="70000"/>
              </a:lnSpc>
              <a:buNone/>
              <a:defRPr/>
            </a:pPr>
            <a:endParaRPr lang="en-US" sz="1000" dirty="0">
              <a:solidFill>
                <a:schemeClr val="tx2">
                  <a:lumMod val="65000"/>
                  <a:lumOff val="35000"/>
                </a:schemeClr>
              </a:solidFill>
            </a:endParaRPr>
          </a:p>
          <a:p>
            <a:pPr marL="0" indent="0">
              <a:lnSpc>
                <a:spcPct val="70000"/>
              </a:lnSpc>
              <a:buNone/>
              <a:defRPr/>
            </a:pPr>
            <a:r>
              <a:rPr lang="en-US" sz="3600" dirty="0">
                <a:solidFill>
                  <a:schemeClr val="tx2">
                    <a:lumMod val="65000"/>
                    <a:lumOff val="35000"/>
                  </a:schemeClr>
                </a:solidFill>
              </a:rPr>
              <a:t>What is Ignored?</a:t>
            </a:r>
          </a:p>
          <a:p>
            <a:pPr marL="620713" indent="-620713">
              <a:lnSpc>
                <a:spcPct val="70000"/>
              </a:lnSpc>
              <a:defRPr/>
            </a:pPr>
            <a:endParaRPr lang="en-US" sz="1000" dirty="0">
              <a:solidFill>
                <a:schemeClr val="tx2">
                  <a:lumMod val="65000"/>
                  <a:lumOff val="35000"/>
                </a:schemeClr>
              </a:solidFill>
            </a:endParaRPr>
          </a:p>
          <a:p>
            <a:pPr marL="0" indent="0">
              <a:lnSpc>
                <a:spcPct val="70000"/>
              </a:lnSpc>
              <a:buNone/>
              <a:defRPr/>
            </a:pPr>
            <a:r>
              <a:rPr lang="en-US" sz="3600" dirty="0">
                <a:solidFill>
                  <a:schemeClr val="tx2">
                    <a:lumMod val="65000"/>
                    <a:lumOff val="35000"/>
                  </a:schemeClr>
                </a:solidFill>
              </a:rPr>
              <a:t>What does the boss do?</a:t>
            </a:r>
          </a:p>
          <a:p>
            <a:pPr marL="620713" indent="-620713">
              <a:lnSpc>
                <a:spcPct val="70000"/>
              </a:lnSpc>
              <a:defRPr/>
            </a:pPr>
            <a:endParaRPr lang="en-US" sz="1000" dirty="0">
              <a:solidFill>
                <a:schemeClr val="tx2">
                  <a:lumMod val="65000"/>
                  <a:lumOff val="35000"/>
                </a:schemeClr>
              </a:solidFill>
            </a:endParaRPr>
          </a:p>
          <a:p>
            <a:pPr marL="0" indent="0">
              <a:lnSpc>
                <a:spcPct val="70000"/>
              </a:lnSpc>
              <a:buNone/>
              <a:defRPr/>
            </a:pPr>
            <a:r>
              <a:rPr lang="en-US" sz="3600" dirty="0">
                <a:solidFill>
                  <a:schemeClr val="tx2">
                    <a:lumMod val="65000"/>
                    <a:lumOff val="35000"/>
                  </a:schemeClr>
                </a:solidFill>
              </a:rPr>
              <a:t>How is behavior corrected?</a:t>
            </a:r>
          </a:p>
          <a:p>
            <a:pPr marL="620713" indent="-620713">
              <a:lnSpc>
                <a:spcPct val="70000"/>
              </a:lnSpc>
              <a:defRPr/>
            </a:pPr>
            <a:endParaRPr lang="en-US" sz="1000" dirty="0">
              <a:solidFill>
                <a:schemeClr val="tx2">
                  <a:lumMod val="65000"/>
                  <a:lumOff val="35000"/>
                </a:schemeClr>
              </a:solidFill>
            </a:endParaRPr>
          </a:p>
          <a:p>
            <a:pPr marL="0" indent="0">
              <a:lnSpc>
                <a:spcPct val="70000"/>
              </a:lnSpc>
              <a:buNone/>
              <a:defRPr/>
            </a:pPr>
            <a:r>
              <a:rPr lang="en-US" sz="3600" dirty="0">
                <a:solidFill>
                  <a:schemeClr val="tx2">
                    <a:lumMod val="65000"/>
                    <a:lumOff val="35000"/>
                  </a:schemeClr>
                </a:solidFill>
              </a:rPr>
              <a:t>Address before “snowball”?</a:t>
            </a:r>
          </a:p>
          <a:p>
            <a:pPr marL="620713" indent="-620713">
              <a:lnSpc>
                <a:spcPct val="70000"/>
              </a:lnSpc>
              <a:defRPr/>
            </a:pPr>
            <a:endParaRPr lang="en-US" sz="3600" dirty="0">
              <a:solidFill>
                <a:schemeClr val="tx2">
                  <a:lumMod val="65000"/>
                  <a:lumOff val="35000"/>
                </a:schemeClr>
              </a:solidFill>
            </a:endParaRPr>
          </a:p>
          <a:p>
            <a:pPr marL="620713" indent="-620713">
              <a:defRPr/>
            </a:pPr>
            <a:endParaRPr lang="en-US" altLang="en-US" sz="3600" dirty="0">
              <a:solidFill>
                <a:schemeClr val="tx2">
                  <a:lumMod val="65000"/>
                  <a:lumOff val="35000"/>
                </a:schemeClr>
              </a:solidFill>
            </a:endParaRPr>
          </a:p>
          <a:p>
            <a:pPr marL="0" indent="0">
              <a:buFont typeface="System Font Regular"/>
              <a:buNone/>
            </a:pPr>
            <a:endParaRPr lang="en-US" sz="3200" b="1" dirty="0">
              <a:solidFill>
                <a:schemeClr val="tx2">
                  <a:lumMod val="65000"/>
                  <a:lumOff val="35000"/>
                </a:schemeClr>
              </a:solidFill>
            </a:endParaRPr>
          </a:p>
        </p:txBody>
      </p:sp>
    </p:spTree>
    <p:extLst>
      <p:ext uri="{BB962C8B-B14F-4D97-AF65-F5344CB8AC3E}">
        <p14:creationId xmlns:p14="http://schemas.microsoft.com/office/powerpoint/2010/main" val="693640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0DC5F8-B649-452C-98D2-537ED9E0CD4E}"/>
              </a:ext>
            </a:extLst>
          </p:cNvPr>
          <p:cNvPicPr>
            <a:picLocks noChangeAspect="1"/>
          </p:cNvPicPr>
          <p:nvPr/>
        </p:nvPicPr>
        <p:blipFill>
          <a:blip r:embed="rId3"/>
          <a:stretch>
            <a:fillRect/>
          </a:stretch>
        </p:blipFill>
        <p:spPr>
          <a:xfrm>
            <a:off x="7110651" y="1690871"/>
            <a:ext cx="4243149" cy="3914496"/>
          </a:xfrm>
          <a:prstGeom prst="rect">
            <a:avLst/>
          </a:prstGeom>
        </p:spPr>
      </p:pic>
      <p:sp>
        <p:nvSpPr>
          <p:cNvPr id="5" name="Title 3">
            <a:extLst>
              <a:ext uri="{FF2B5EF4-FFF2-40B4-BE49-F238E27FC236}">
                <a16:creationId xmlns:a16="http://schemas.microsoft.com/office/drawing/2014/main" id="{C385FB48-FF91-4BFE-9288-2A4C70DD0605}"/>
              </a:ext>
            </a:extLst>
          </p:cNvPr>
          <p:cNvSpPr>
            <a:spLocks noGrp="1"/>
          </p:cNvSpPr>
          <p:nvPr>
            <p:ph type="title"/>
          </p:nvPr>
        </p:nvSpPr>
        <p:spPr>
          <a:xfrm>
            <a:off x="838200" y="420130"/>
            <a:ext cx="10515600" cy="802727"/>
          </a:xfrm>
        </p:spPr>
        <p:txBody>
          <a:bodyPr vert="horz" lIns="91440" tIns="45720" rIns="91440" bIns="45720" rtlCol="0" anchor="ctr">
            <a:normAutofit/>
          </a:bodyPr>
          <a:lstStyle/>
          <a:p>
            <a:r>
              <a:rPr lang="en-US" altLang="en-US" sz="4000" dirty="0"/>
              <a:t>Hostile Work Environment</a:t>
            </a:r>
            <a:endParaRPr lang="en-US" sz="4000" dirty="0"/>
          </a:p>
        </p:txBody>
      </p:sp>
      <p:sp>
        <p:nvSpPr>
          <p:cNvPr id="8" name="Flowchart: Stored Data 7">
            <a:extLst>
              <a:ext uri="{FF2B5EF4-FFF2-40B4-BE49-F238E27FC236}">
                <a16:creationId xmlns:a16="http://schemas.microsoft.com/office/drawing/2014/main" id="{E7B44244-ED2F-4665-9DDA-FD4070B0EF7F}"/>
              </a:ext>
            </a:extLst>
          </p:cNvPr>
          <p:cNvSpPr/>
          <p:nvPr/>
        </p:nvSpPr>
        <p:spPr>
          <a:xfrm>
            <a:off x="435451" y="1442853"/>
            <a:ext cx="9191627" cy="4713398"/>
          </a:xfrm>
          <a:prstGeom prst="flowChartOnlineStorag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2" name="Content Placeholder 1">
            <a:extLst>
              <a:ext uri="{FF2B5EF4-FFF2-40B4-BE49-F238E27FC236}">
                <a16:creationId xmlns:a16="http://schemas.microsoft.com/office/drawing/2014/main" id="{D2178D3C-7921-4F2B-8E89-C05B1C5AE8C3}"/>
              </a:ext>
            </a:extLst>
          </p:cNvPr>
          <p:cNvSpPr>
            <a:spLocks noGrp="1"/>
          </p:cNvSpPr>
          <p:nvPr>
            <p:ph idx="1"/>
          </p:nvPr>
        </p:nvSpPr>
        <p:spPr>
          <a:xfrm>
            <a:off x="838200" y="1442853"/>
            <a:ext cx="6873815" cy="4713398"/>
          </a:xfrm>
        </p:spPr>
        <p:txBody>
          <a:bodyPr>
            <a:normAutofit/>
          </a:bodyPr>
          <a:lstStyle/>
          <a:p>
            <a:pPr marL="514350" indent="-514350">
              <a:buFont typeface="+mj-lt"/>
              <a:buAutoNum type="arabicPeriod"/>
            </a:pPr>
            <a:r>
              <a:rPr lang="en-US" sz="3200" dirty="0">
                <a:solidFill>
                  <a:schemeClr val="tx2">
                    <a:lumMod val="65000"/>
                    <a:lumOff val="35000"/>
                  </a:schemeClr>
                </a:solidFill>
              </a:rPr>
              <a:t> Unwelcome, AND</a:t>
            </a:r>
          </a:p>
          <a:p>
            <a:pPr marL="514350" indent="-514350">
              <a:buFont typeface="+mj-lt"/>
              <a:buAutoNum type="arabicPeriod"/>
            </a:pPr>
            <a:r>
              <a:rPr lang="en-US" sz="3200" dirty="0">
                <a:solidFill>
                  <a:schemeClr val="tx2">
                    <a:lumMod val="65000"/>
                    <a:lumOff val="35000"/>
                  </a:schemeClr>
                </a:solidFill>
              </a:rPr>
              <a:t> Based on a protected class, AND</a:t>
            </a:r>
          </a:p>
          <a:p>
            <a:pPr marL="514350" indent="-514350">
              <a:buFont typeface="+mj-lt"/>
              <a:buAutoNum type="arabicPeriod"/>
            </a:pPr>
            <a:r>
              <a:rPr lang="en-US" sz="3200" dirty="0">
                <a:solidFill>
                  <a:schemeClr val="tx2">
                    <a:lumMod val="65000"/>
                    <a:lumOff val="35000"/>
                  </a:schemeClr>
                </a:solidFill>
              </a:rPr>
              <a:t> Person feels it is abusive, AND</a:t>
            </a:r>
          </a:p>
          <a:p>
            <a:pPr marL="514350" indent="-514350">
              <a:buFont typeface="+mj-lt"/>
              <a:buAutoNum type="arabicPeriod"/>
            </a:pPr>
            <a:r>
              <a:rPr lang="en-US" sz="3200" dirty="0">
                <a:solidFill>
                  <a:schemeClr val="tx2">
                    <a:lumMod val="65000"/>
                    <a:lumOff val="35000"/>
                  </a:schemeClr>
                </a:solidFill>
              </a:rPr>
              <a:t> Severe/pervasive enough to create a work environment that a reasonable person would find hostile/abusive.</a:t>
            </a:r>
          </a:p>
          <a:p>
            <a:pPr marL="0" indent="0">
              <a:buNone/>
            </a:pPr>
            <a:endParaRPr lang="en-US" sz="3200" b="1" dirty="0">
              <a:solidFill>
                <a:schemeClr val="tx2">
                  <a:lumMod val="50000"/>
                  <a:lumOff val="50000"/>
                </a:schemeClr>
              </a:solidFill>
            </a:endParaRPr>
          </a:p>
        </p:txBody>
      </p:sp>
    </p:spTree>
    <p:extLst>
      <p:ext uri="{BB962C8B-B14F-4D97-AF65-F5344CB8AC3E}">
        <p14:creationId xmlns:p14="http://schemas.microsoft.com/office/powerpoint/2010/main" val="1015072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hlinkClick r:id="rId3"/>
            <a:extLst>
              <a:ext uri="{FF2B5EF4-FFF2-40B4-BE49-F238E27FC236}">
                <a16:creationId xmlns:a16="http://schemas.microsoft.com/office/drawing/2014/main" id="{59DAEC4F-9D7D-4391-B34B-53C10FDD4462}"/>
              </a:ext>
            </a:extLst>
          </p:cNvPr>
          <p:cNvPicPr>
            <a:picLocks noChangeAspect="1"/>
          </p:cNvPicPr>
          <p:nvPr/>
        </p:nvPicPr>
        <p:blipFill>
          <a:blip r:embed="rId4"/>
          <a:stretch>
            <a:fillRect/>
          </a:stretch>
        </p:blipFill>
        <p:spPr>
          <a:xfrm>
            <a:off x="7832786" y="1708030"/>
            <a:ext cx="3657600" cy="4209691"/>
          </a:xfrm>
          <a:prstGeom prst="rect">
            <a:avLst/>
          </a:prstGeom>
          <a:ln>
            <a:noFill/>
          </a:ln>
          <a:effectLst>
            <a:softEdge rad="112500"/>
          </a:effectLst>
        </p:spPr>
      </p:pic>
      <p:sp>
        <p:nvSpPr>
          <p:cNvPr id="5" name="Title 3">
            <a:extLst>
              <a:ext uri="{FF2B5EF4-FFF2-40B4-BE49-F238E27FC236}">
                <a16:creationId xmlns:a16="http://schemas.microsoft.com/office/drawing/2014/main" id="{C385FB48-FF91-4BFE-9288-2A4C70DD0605}"/>
              </a:ext>
            </a:extLst>
          </p:cNvPr>
          <p:cNvSpPr>
            <a:spLocks noGrp="1"/>
          </p:cNvSpPr>
          <p:nvPr>
            <p:ph type="title"/>
          </p:nvPr>
        </p:nvSpPr>
        <p:spPr>
          <a:xfrm>
            <a:off x="838200" y="420130"/>
            <a:ext cx="10515600" cy="802727"/>
          </a:xfrm>
        </p:spPr>
        <p:txBody>
          <a:bodyPr vert="horz" lIns="91440" tIns="45720" rIns="91440" bIns="45720" rtlCol="0" anchor="ctr">
            <a:normAutofit/>
          </a:bodyPr>
          <a:lstStyle/>
          <a:p>
            <a:r>
              <a:rPr lang="en-US" sz="4000" dirty="0"/>
              <a:t>Other Harassment</a:t>
            </a:r>
          </a:p>
        </p:txBody>
      </p:sp>
      <p:sp>
        <p:nvSpPr>
          <p:cNvPr id="8" name="Flowchart: Stored Data 7">
            <a:extLst>
              <a:ext uri="{FF2B5EF4-FFF2-40B4-BE49-F238E27FC236}">
                <a16:creationId xmlns:a16="http://schemas.microsoft.com/office/drawing/2014/main" id="{E7B44244-ED2F-4665-9DDA-FD4070B0EF7F}"/>
              </a:ext>
            </a:extLst>
          </p:cNvPr>
          <p:cNvSpPr/>
          <p:nvPr/>
        </p:nvSpPr>
        <p:spPr>
          <a:xfrm>
            <a:off x="435451" y="1442853"/>
            <a:ext cx="8967341" cy="4713398"/>
          </a:xfrm>
          <a:prstGeom prst="flowChartOnlineStorag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2" name="Content Placeholder 1">
            <a:extLst>
              <a:ext uri="{FF2B5EF4-FFF2-40B4-BE49-F238E27FC236}">
                <a16:creationId xmlns:a16="http://schemas.microsoft.com/office/drawing/2014/main" id="{D2178D3C-7921-4F2B-8E89-C05B1C5AE8C3}"/>
              </a:ext>
            </a:extLst>
          </p:cNvPr>
          <p:cNvSpPr>
            <a:spLocks noGrp="1"/>
          </p:cNvSpPr>
          <p:nvPr>
            <p:ph idx="1"/>
          </p:nvPr>
        </p:nvSpPr>
        <p:spPr>
          <a:xfrm>
            <a:off x="838200" y="1442853"/>
            <a:ext cx="6873815" cy="4713398"/>
          </a:xfrm>
        </p:spPr>
        <p:txBody>
          <a:bodyPr>
            <a:normAutofit/>
          </a:bodyPr>
          <a:lstStyle/>
          <a:p>
            <a:pPr marL="0" indent="0">
              <a:buNone/>
            </a:pPr>
            <a:r>
              <a:rPr lang="en-US" sz="3200" b="1" dirty="0">
                <a:solidFill>
                  <a:schemeClr val="tx2">
                    <a:lumMod val="65000"/>
                    <a:lumOff val="35000"/>
                  </a:schemeClr>
                </a:solidFill>
              </a:rPr>
              <a:t>Results in Employment Action, can include Quid Pro Quo</a:t>
            </a:r>
          </a:p>
          <a:p>
            <a:pPr marL="0" indent="0">
              <a:buNone/>
            </a:pPr>
            <a:r>
              <a:rPr lang="en-US" sz="3200" b="1" dirty="0">
                <a:solidFill>
                  <a:schemeClr val="tx2">
                    <a:lumMod val="65000"/>
                    <a:lumOff val="35000"/>
                  </a:schemeClr>
                </a:solidFill>
              </a:rPr>
              <a:t>Examples:</a:t>
            </a:r>
          </a:p>
          <a:p>
            <a:r>
              <a:rPr lang="en-US" sz="3200" dirty="0">
                <a:solidFill>
                  <a:schemeClr val="tx2">
                    <a:lumMod val="65000"/>
                    <a:lumOff val="35000"/>
                  </a:schemeClr>
                </a:solidFill>
              </a:rPr>
              <a:t> </a:t>
            </a:r>
            <a:r>
              <a:rPr lang="en-US" sz="3200" dirty="0">
                <a:solidFill>
                  <a:srgbClr val="517790"/>
                </a:solidFill>
              </a:rPr>
              <a:t>Manager demotes a woman for rejecting his advances.</a:t>
            </a:r>
          </a:p>
          <a:p>
            <a:r>
              <a:rPr lang="en-US" sz="3200" dirty="0">
                <a:solidFill>
                  <a:srgbClr val="517790"/>
                </a:solidFill>
              </a:rPr>
              <a:t> Older employee refuses to pose with a cane for birthday photo and is put on night shift.</a:t>
            </a:r>
          </a:p>
        </p:txBody>
      </p:sp>
    </p:spTree>
    <p:extLst>
      <p:ext uri="{BB962C8B-B14F-4D97-AF65-F5344CB8AC3E}">
        <p14:creationId xmlns:p14="http://schemas.microsoft.com/office/powerpoint/2010/main" val="3201363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C385FB48-FF91-4BFE-9288-2A4C70DD0605}"/>
              </a:ext>
            </a:extLst>
          </p:cNvPr>
          <p:cNvSpPr>
            <a:spLocks noGrp="1"/>
          </p:cNvSpPr>
          <p:nvPr>
            <p:ph type="title"/>
          </p:nvPr>
        </p:nvSpPr>
        <p:spPr>
          <a:xfrm>
            <a:off x="838200" y="420130"/>
            <a:ext cx="10515600" cy="802727"/>
          </a:xfrm>
        </p:spPr>
        <p:txBody>
          <a:bodyPr vert="horz" lIns="91440" tIns="45720" rIns="91440" bIns="45720" rtlCol="0" anchor="ctr">
            <a:normAutofit/>
          </a:bodyPr>
          <a:lstStyle/>
          <a:p>
            <a:r>
              <a:rPr lang="en-US" altLang="en-US" sz="4000" dirty="0"/>
              <a:t>Sexual Harassment</a:t>
            </a:r>
            <a:endParaRPr lang="en-US" sz="4000" dirty="0"/>
          </a:p>
        </p:txBody>
      </p:sp>
      <p:sp>
        <p:nvSpPr>
          <p:cNvPr id="8" name="Flowchart: Stored Data 7">
            <a:extLst>
              <a:ext uri="{FF2B5EF4-FFF2-40B4-BE49-F238E27FC236}">
                <a16:creationId xmlns:a16="http://schemas.microsoft.com/office/drawing/2014/main" id="{E7B44244-ED2F-4665-9DDA-FD4070B0EF7F}"/>
              </a:ext>
            </a:extLst>
          </p:cNvPr>
          <p:cNvSpPr/>
          <p:nvPr/>
        </p:nvSpPr>
        <p:spPr>
          <a:xfrm>
            <a:off x="435451" y="1442853"/>
            <a:ext cx="9191627" cy="4713398"/>
          </a:xfrm>
          <a:prstGeom prst="flowChartOnlineStorag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2" name="Content Placeholder 1">
            <a:extLst>
              <a:ext uri="{FF2B5EF4-FFF2-40B4-BE49-F238E27FC236}">
                <a16:creationId xmlns:a16="http://schemas.microsoft.com/office/drawing/2014/main" id="{D2178D3C-7921-4F2B-8E89-C05B1C5AE8C3}"/>
              </a:ext>
            </a:extLst>
          </p:cNvPr>
          <p:cNvSpPr>
            <a:spLocks noGrp="1"/>
          </p:cNvSpPr>
          <p:nvPr>
            <p:ph idx="1"/>
          </p:nvPr>
        </p:nvSpPr>
        <p:spPr>
          <a:xfrm>
            <a:off x="838200" y="1442853"/>
            <a:ext cx="6615023" cy="4713398"/>
          </a:xfrm>
        </p:spPr>
        <p:txBody>
          <a:bodyPr>
            <a:normAutofit/>
          </a:bodyPr>
          <a:lstStyle/>
          <a:p>
            <a:pPr marL="0" indent="0">
              <a:buNone/>
            </a:pPr>
            <a:r>
              <a:rPr lang="en-US" sz="3200" b="1" dirty="0">
                <a:solidFill>
                  <a:schemeClr val="tx2">
                    <a:lumMod val="65000"/>
                    <a:lumOff val="35000"/>
                  </a:schemeClr>
                </a:solidFill>
              </a:rPr>
              <a:t>Unwelcome conduct </a:t>
            </a:r>
          </a:p>
          <a:p>
            <a:pPr marL="0" indent="0">
              <a:buNone/>
            </a:pPr>
            <a:r>
              <a:rPr lang="en-US" sz="3200" b="1" dirty="0">
                <a:solidFill>
                  <a:schemeClr val="tx2">
                    <a:lumMod val="65000"/>
                    <a:lumOff val="35000"/>
                  </a:schemeClr>
                </a:solidFill>
              </a:rPr>
              <a:t>Related to gender </a:t>
            </a:r>
          </a:p>
          <a:p>
            <a:pPr marL="0" indent="0">
              <a:buNone/>
            </a:pPr>
            <a:r>
              <a:rPr lang="en-US" sz="3200" b="1" dirty="0">
                <a:solidFill>
                  <a:schemeClr val="tx2">
                    <a:lumMod val="65000"/>
                    <a:lumOff val="35000"/>
                  </a:schemeClr>
                </a:solidFill>
              </a:rPr>
              <a:t>At a level where a reasonable person would find it offensive.</a:t>
            </a:r>
          </a:p>
          <a:p>
            <a:pPr marL="0" indent="0">
              <a:buNone/>
            </a:pPr>
            <a:endParaRPr lang="en-US" sz="1200" b="1" dirty="0">
              <a:solidFill>
                <a:schemeClr val="tx2">
                  <a:lumMod val="65000"/>
                  <a:lumOff val="35000"/>
                </a:schemeClr>
              </a:solidFill>
            </a:endParaRPr>
          </a:p>
          <a:p>
            <a:pPr marL="620713" indent="-620713">
              <a:defRPr/>
            </a:pPr>
            <a:r>
              <a:rPr lang="en-US" sz="3200" dirty="0">
                <a:solidFill>
                  <a:srgbClr val="517790"/>
                </a:solidFill>
              </a:rPr>
              <a:t>If an employee asks someone to stop and the other person doesn’t, a behavior which is minor can rise to the next level. </a:t>
            </a:r>
          </a:p>
        </p:txBody>
      </p:sp>
      <p:pic>
        <p:nvPicPr>
          <p:cNvPr id="4" name="Picture 3">
            <a:hlinkClick r:id="rId3"/>
            <a:extLst>
              <a:ext uri="{FF2B5EF4-FFF2-40B4-BE49-F238E27FC236}">
                <a16:creationId xmlns:a16="http://schemas.microsoft.com/office/drawing/2014/main" id="{DDF39A18-CDBD-4AD2-807C-10E0AB2921D4}"/>
              </a:ext>
            </a:extLst>
          </p:cNvPr>
          <p:cNvPicPr>
            <a:picLocks noChangeAspect="1"/>
          </p:cNvPicPr>
          <p:nvPr/>
        </p:nvPicPr>
        <p:blipFill>
          <a:blip r:embed="rId4"/>
          <a:stretch>
            <a:fillRect/>
          </a:stretch>
        </p:blipFill>
        <p:spPr>
          <a:xfrm rot="21247049">
            <a:off x="7603069" y="1732338"/>
            <a:ext cx="3750731" cy="4134427"/>
          </a:xfrm>
          <a:prstGeom prst="rect">
            <a:avLst/>
          </a:prstGeom>
          <a:solidFill>
            <a:srgbClr val="FFFFFF">
              <a:shade val="85000"/>
            </a:srgbClr>
          </a:solidFill>
          <a:ln w="190500" cap="rnd">
            <a:solidFill>
              <a:srgbClr val="FFFFFF"/>
            </a:solidFill>
          </a:ln>
          <a:effectLst>
            <a:outerShdw blurRad="50800" dist="38100" dir="8100000" algn="tr"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6087688"/>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96C"/>
        </a:solidFill>
        <a:ln>
          <a:noFill/>
        </a:ln>
      </a:spPr>
      <a:bodyPr rtlCol="0" anchor="ctr"/>
      <a:lstStyle>
        <a:defPPr algn="ctr">
          <a:defRPr sz="3200" dirty="0" smtClean="0">
            <a:latin typeface="Verdana" panose="020B0604030504040204" pitchFamily="34" charset="0"/>
            <a:ea typeface="Verdana" panose="020B0604030504040204" pitchFamily="34" charset="0"/>
            <a:cs typeface="Verdana" panose="020B060403050404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92DB55B9076F4D9638F423DAD57510" ma:contentTypeVersion="10" ma:contentTypeDescription="Create a new document." ma:contentTypeScope="" ma:versionID="e8e0294e69f5abb9f24dedbb436f0295">
  <xsd:schema xmlns:xsd="http://www.w3.org/2001/XMLSchema" xmlns:xs="http://www.w3.org/2001/XMLSchema" xmlns:p="http://schemas.microsoft.com/office/2006/metadata/properties" xmlns:ns2="b0998113-6dff-484f-9e94-9ccec4e2ee8a" xmlns:ns3="3dc120f2-4f61-4d80-85bf-2107ad98886c" targetNamespace="http://schemas.microsoft.com/office/2006/metadata/properties" ma:root="true" ma:fieldsID="df74714d78570b16ebf319ec26a01b8c" ns2:_="" ns3:_="">
    <xsd:import namespace="b0998113-6dff-484f-9e94-9ccec4e2ee8a"/>
    <xsd:import namespace="3dc120f2-4f61-4d80-85bf-2107ad98886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998113-6dff-484f-9e94-9ccec4e2ee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c120f2-4f61-4d80-85bf-2107ad98886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A55FC5-386D-424B-9C5D-1024BCB49977}">
  <ds:schemaRefs>
    <ds:schemaRef ds:uri="http://schemas.microsoft.com/sharepoint/v3/contenttype/forms"/>
  </ds:schemaRefs>
</ds:datastoreItem>
</file>

<file path=customXml/itemProps2.xml><?xml version="1.0" encoding="utf-8"?>
<ds:datastoreItem xmlns:ds="http://schemas.openxmlformats.org/officeDocument/2006/customXml" ds:itemID="{1BF241C5-23F5-4A96-A396-D76F3CB3EB87}">
  <ds:schemaRefs>
    <ds:schemaRef ds:uri="http://purl.org/dc/terms/"/>
    <ds:schemaRef ds:uri="http://schemas.openxmlformats.org/package/2006/metadata/core-properties"/>
    <ds:schemaRef ds:uri="c16b925b-c63d-436c-879d-1b8490f44ff6"/>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24B12625-8019-4177-9B08-B8C0E1BB34CA}"/>
</file>

<file path=docProps/app.xml><?xml version="1.0" encoding="utf-8"?>
<Properties xmlns="http://schemas.openxmlformats.org/officeDocument/2006/extended-properties" xmlns:vt="http://schemas.openxmlformats.org/officeDocument/2006/docPropsVTypes">
  <TotalTime>13432</TotalTime>
  <Words>4296</Words>
  <Application>Microsoft Office PowerPoint</Application>
  <PresentationFormat>Widescreen</PresentationFormat>
  <Paragraphs>399</Paragraphs>
  <Slides>22</Slides>
  <Notes>21</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Custom Design</vt:lpstr>
      <vt:lpstr>PowerPoint Presentation</vt:lpstr>
      <vt:lpstr>Discrimination &amp; Harassment for Supervisors and Managers</vt:lpstr>
      <vt:lpstr>Agenda</vt:lpstr>
      <vt:lpstr>Overview of Anti-Discrimination Law</vt:lpstr>
      <vt:lpstr>Overview of Anti-Discrimination Law</vt:lpstr>
      <vt:lpstr>Harassment and the Work Environment</vt:lpstr>
      <vt:lpstr>Hostile Work Environment</vt:lpstr>
      <vt:lpstr>Other Harassment</vt:lpstr>
      <vt:lpstr>Sexual Harassment</vt:lpstr>
      <vt:lpstr>Retaliation</vt:lpstr>
      <vt:lpstr>Perceptions</vt:lpstr>
      <vt:lpstr>Discuss</vt:lpstr>
      <vt:lpstr>Quiz</vt:lpstr>
      <vt:lpstr>Rules for Creating a Respectful Environment</vt:lpstr>
      <vt:lpstr>Rules for Creating a Respectful Environment</vt:lpstr>
      <vt:lpstr>Supervisor Guidance</vt:lpstr>
      <vt:lpstr>Supervisor Guidance</vt:lpstr>
      <vt:lpstr>Supervisor Guidance</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 Brown</dc:creator>
  <cp:lastModifiedBy>Kathryn</cp:lastModifiedBy>
  <cp:revision>117</cp:revision>
  <dcterms:created xsi:type="dcterms:W3CDTF">2019-09-09T18:59:58Z</dcterms:created>
  <dcterms:modified xsi:type="dcterms:W3CDTF">2021-03-19T16:29:43Z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0x010100B092DB55B9076F4D9638F423DAD57510</vt:lpwstr>
  </property>
</Properties>
</file>