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9" r:id="rId5"/>
  </p:sldMasterIdLst>
  <p:notesMasterIdLst>
    <p:notesMasterId r:id="rId27"/>
  </p:notesMasterIdLst>
  <p:sldIdLst>
    <p:sldId id="270" r:id="rId6"/>
    <p:sldId id="269" r:id="rId7"/>
    <p:sldId id="259" r:id="rId8"/>
    <p:sldId id="271" r:id="rId9"/>
    <p:sldId id="283" r:id="rId10"/>
    <p:sldId id="285" r:id="rId11"/>
    <p:sldId id="284" r:id="rId12"/>
    <p:sldId id="288" r:id="rId13"/>
    <p:sldId id="272" r:id="rId14"/>
    <p:sldId id="286" r:id="rId15"/>
    <p:sldId id="287" r:id="rId16"/>
    <p:sldId id="274" r:id="rId17"/>
    <p:sldId id="260" r:id="rId18"/>
    <p:sldId id="275" r:id="rId19"/>
    <p:sldId id="277" r:id="rId20"/>
    <p:sldId id="278" r:id="rId21"/>
    <p:sldId id="279" r:id="rId22"/>
    <p:sldId id="280" r:id="rId23"/>
    <p:sldId id="281" r:id="rId24"/>
    <p:sldId id="282" r:id="rId25"/>
    <p:sldId id="26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E7"/>
    <a:srgbClr val="517790"/>
    <a:srgbClr val="F16422"/>
    <a:srgbClr val="832990"/>
    <a:srgbClr val="FFD05B"/>
    <a:srgbClr val="3E0052"/>
    <a:srgbClr val="8CC73F"/>
    <a:srgbClr val="00B5B0"/>
    <a:srgbClr val="474B56"/>
    <a:srgbClr val="5178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19559E-C500-4AEA-9752-E62A8D613AB3}" v="2" dt="2021-03-16T19:41:33.8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03" autoAdjust="0"/>
    <p:restoredTop sz="41363" autoAdjust="0"/>
  </p:normalViewPr>
  <p:slideViewPr>
    <p:cSldViewPr snapToGrid="0" snapToObjects="1">
      <p:cViewPr varScale="1">
        <p:scale>
          <a:sx n="43" d="100"/>
          <a:sy n="43" d="100"/>
        </p:scale>
        <p:origin x="3426" y="5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84" d="100"/>
          <a:sy n="84" d="100"/>
        </p:scale>
        <p:origin x="285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a Hunter" userId="S::linda.hunter@letscatapult.org::94bcd1ac-28ef-4efe-868a-64766cdf9b21" providerId="AD" clId="Web-{2FD9B59F-F0BC-0000-9DAC-79EDB1EA8BE9}"/>
    <pc:docChg chg="modSld">
      <pc:chgData name="Linda Hunter" userId="S::linda.hunter@letscatapult.org::94bcd1ac-28ef-4efe-868a-64766cdf9b21" providerId="AD" clId="Web-{2FD9B59F-F0BC-0000-9DAC-79EDB1EA8BE9}" dt="2021-03-19T16:53:33.941" v="1"/>
      <pc:docMkLst>
        <pc:docMk/>
      </pc:docMkLst>
      <pc:sldChg chg="modNotes">
        <pc:chgData name="Linda Hunter" userId="S::linda.hunter@letscatapult.org::94bcd1ac-28ef-4efe-868a-64766cdf9b21" providerId="AD" clId="Web-{2FD9B59F-F0BC-0000-9DAC-79EDB1EA8BE9}" dt="2021-03-19T16:53:33.941" v="1"/>
        <pc:sldMkLst>
          <pc:docMk/>
          <pc:sldMk cId="359043417" sldId="271"/>
        </pc:sldMkLst>
      </pc:sldChg>
    </pc:docChg>
  </pc:docChgLst>
  <pc:docChgLst>
    <pc:chgData name="Linda Hunter" userId="S::linda.hunter@letscatapult.org::94bcd1ac-28ef-4efe-868a-64766cdf9b21" providerId="AD" clId="Web-{63368B16-D1BD-1155-2680-B09C60624B7B}"/>
    <pc:docChg chg="modSld">
      <pc:chgData name="Linda Hunter" userId="S::linda.hunter@letscatapult.org::94bcd1ac-28ef-4efe-868a-64766cdf9b21" providerId="AD" clId="Web-{63368B16-D1BD-1155-2680-B09C60624B7B}" dt="2021-03-19T19:10:59.794" v="201"/>
      <pc:docMkLst>
        <pc:docMk/>
      </pc:docMkLst>
      <pc:sldChg chg="modNotes">
        <pc:chgData name="Linda Hunter" userId="S::linda.hunter@letscatapult.org::94bcd1ac-28ef-4efe-868a-64766cdf9b21" providerId="AD" clId="Web-{63368B16-D1BD-1155-2680-B09C60624B7B}" dt="2021-03-19T19:07:53.789" v="83"/>
        <pc:sldMkLst>
          <pc:docMk/>
          <pc:sldMk cId="1723734153" sldId="275"/>
        </pc:sldMkLst>
      </pc:sldChg>
      <pc:sldChg chg="modNotes">
        <pc:chgData name="Linda Hunter" userId="S::linda.hunter@letscatapult.org::94bcd1ac-28ef-4efe-868a-64766cdf9b21" providerId="AD" clId="Web-{63368B16-D1BD-1155-2680-B09C60624B7B}" dt="2021-03-19T19:10:59.794" v="201"/>
        <pc:sldMkLst>
          <pc:docMk/>
          <pc:sldMk cId="2656223370" sldId="281"/>
        </pc:sldMkLst>
      </pc:sldChg>
    </pc:docChg>
  </pc:docChgLst>
  <pc:docChgLst>
    <pc:chgData name="Kathryn Sears" userId="484ccba2-b228-4f36-9c91-34d7b1375cfc" providerId="ADAL" clId="{A119559E-C500-4AEA-9752-E62A8D613AB3}"/>
    <pc:docChg chg="undo custSel modSld">
      <pc:chgData name="Kathryn Sears" userId="484ccba2-b228-4f36-9c91-34d7b1375cfc" providerId="ADAL" clId="{A119559E-C500-4AEA-9752-E62A8D613AB3}" dt="2021-06-16T19:37:30.392" v="272" actId="20577"/>
      <pc:docMkLst>
        <pc:docMk/>
      </pc:docMkLst>
      <pc:sldChg chg="modNotesTx">
        <pc:chgData name="Kathryn Sears" userId="484ccba2-b228-4f36-9c91-34d7b1375cfc" providerId="ADAL" clId="{A119559E-C500-4AEA-9752-E62A8D613AB3}" dt="2021-06-16T19:32:39.396" v="6" actId="20577"/>
        <pc:sldMkLst>
          <pc:docMk/>
          <pc:sldMk cId="933637976" sldId="259"/>
        </pc:sldMkLst>
      </pc:sldChg>
      <pc:sldChg chg="modNotesTx">
        <pc:chgData name="Kathryn Sears" userId="484ccba2-b228-4f36-9c91-34d7b1375cfc" providerId="ADAL" clId="{A119559E-C500-4AEA-9752-E62A8D613AB3}" dt="2021-06-16T19:32:21.609" v="4" actId="20577"/>
        <pc:sldMkLst>
          <pc:docMk/>
          <pc:sldMk cId="3100089195" sldId="269"/>
        </pc:sldMkLst>
      </pc:sldChg>
      <pc:sldChg chg="addSp delSp mod modNotesTx">
        <pc:chgData name="Kathryn Sears" userId="484ccba2-b228-4f36-9c91-34d7b1375cfc" providerId="ADAL" clId="{A119559E-C500-4AEA-9752-E62A8D613AB3}" dt="2021-06-16T19:32:06.266" v="2"/>
        <pc:sldMkLst>
          <pc:docMk/>
          <pc:sldMk cId="775902952" sldId="270"/>
        </pc:sldMkLst>
        <pc:spChg chg="add del">
          <ac:chgData name="Kathryn Sears" userId="484ccba2-b228-4f36-9c91-34d7b1375cfc" providerId="ADAL" clId="{A119559E-C500-4AEA-9752-E62A8D613AB3}" dt="2021-06-16T19:32:04.389" v="1" actId="22"/>
          <ac:spMkLst>
            <pc:docMk/>
            <pc:sldMk cId="775902952" sldId="270"/>
            <ac:spMk id="5" creationId="{B4CB8589-C3A5-47CE-B99E-68A1119C07E0}"/>
          </ac:spMkLst>
        </pc:spChg>
      </pc:sldChg>
      <pc:sldChg chg="modNotesTx">
        <pc:chgData name="Kathryn Sears" userId="484ccba2-b228-4f36-9c91-34d7b1375cfc" providerId="ADAL" clId="{A119559E-C500-4AEA-9752-E62A8D613AB3}" dt="2021-06-16T19:37:30.392" v="272" actId="20577"/>
        <pc:sldMkLst>
          <pc:docMk/>
          <pc:sldMk cId="359043417" sldId="27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7D7305-5F23-4343-9729-C2866A881BC7}" type="datetimeFigureOut">
              <a:rPr lang="en-US" smtClean="0"/>
              <a:t>6/16/2021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54D04F-510B-4B20-BE16-E1222B5D2739}" type="slidenum">
              <a:rPr lang="en-US" smtClean="0"/>
              <a:t>‹#›</a:t>
            </a:fld>
            <a:endParaRPr lang="en-US"/>
          </a:p>
        </p:txBody>
      </p:sp>
    </p:spTree>
    <p:extLst>
      <p:ext uri="{BB962C8B-B14F-4D97-AF65-F5344CB8AC3E}">
        <p14:creationId xmlns:p14="http://schemas.microsoft.com/office/powerpoint/2010/main" val="446218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may delete this slide for internal use</a:t>
            </a:r>
          </a:p>
          <a:p>
            <a:endParaRPr lang="en-US" dirty="0"/>
          </a:p>
        </p:txBody>
      </p:sp>
      <p:sp>
        <p:nvSpPr>
          <p:cNvPr id="4" name="Slide Number Placeholder 3"/>
          <p:cNvSpPr>
            <a:spLocks noGrp="1"/>
          </p:cNvSpPr>
          <p:nvPr>
            <p:ph type="sldNum" sz="quarter" idx="5"/>
          </p:nvPr>
        </p:nvSpPr>
        <p:spPr/>
        <p:txBody>
          <a:bodyPr/>
          <a:lstStyle/>
          <a:p>
            <a:fld id="{3054D04F-510B-4B20-BE16-E1222B5D2739}" type="slidenum">
              <a:rPr lang="en-US" smtClean="0"/>
              <a:t>1</a:t>
            </a:fld>
            <a:endParaRPr lang="en-US"/>
          </a:p>
        </p:txBody>
      </p:sp>
    </p:spTree>
    <p:extLst>
      <p:ext uri="{BB962C8B-B14F-4D97-AF65-F5344CB8AC3E}">
        <p14:creationId xmlns:p14="http://schemas.microsoft.com/office/powerpoint/2010/main" val="2209942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buNone/>
            </a:pPr>
            <a:r>
              <a:rPr lang="en-US" altLang="en-US" sz="2800" b="1" dirty="0">
                <a:solidFill>
                  <a:schemeClr val="tx1"/>
                </a:solidFill>
                <a:latin typeface="Avenir Next"/>
                <a:cs typeface="Arial" panose="020B0604020202020204" pitchFamily="34" charset="0"/>
              </a:rPr>
              <a:t>What is misconduct?</a:t>
            </a:r>
          </a:p>
          <a:p>
            <a:pPr marL="0" lvl="1" indent="0">
              <a:buNone/>
            </a:pPr>
            <a:endParaRPr lang="en-US" altLang="en-US" sz="2800" b="1" dirty="0">
              <a:solidFill>
                <a:schemeClr val="tx1"/>
              </a:solidFill>
              <a:latin typeface="Avenir Next"/>
              <a:cs typeface="Arial" panose="020B0604020202020204" pitchFamily="34" charset="0"/>
            </a:endParaRPr>
          </a:p>
          <a:p>
            <a:pPr marL="0" lvl="1" indent="0">
              <a:buNone/>
            </a:pPr>
            <a:r>
              <a:rPr lang="en-US" altLang="en-US" sz="2800" b="1" dirty="0">
                <a:solidFill>
                  <a:schemeClr val="tx1"/>
                </a:solidFill>
                <a:latin typeface="Avenir Next"/>
                <a:cs typeface="Arial" panose="020B0604020202020204" pitchFamily="34" charset="0"/>
              </a:rPr>
              <a:t>The first type of misconduct that is outlined in NC regulations is deliberate violation or disregard of standards that an employer </a:t>
            </a:r>
            <a:r>
              <a:rPr lang="en-US" altLang="en-US" sz="2800" b="1" u="sng" dirty="0">
                <a:solidFill>
                  <a:schemeClr val="tx1"/>
                </a:solidFill>
                <a:latin typeface="Avenir Next"/>
                <a:cs typeface="Arial" panose="020B0604020202020204" pitchFamily="34" charset="0"/>
              </a:rPr>
              <a:t>has the right to expect OR has explained orally or in writing to an employee</a:t>
            </a:r>
            <a:r>
              <a:rPr lang="en-US" altLang="en-US" sz="2800" b="1" dirty="0">
                <a:solidFill>
                  <a:schemeClr val="tx1"/>
                </a:solidFill>
                <a:latin typeface="Avenir Next"/>
                <a:cs typeface="Arial" panose="020B0604020202020204" pitchFamily="34" charset="0"/>
              </a:rPr>
              <a:t>. </a:t>
            </a:r>
            <a:endParaRPr lang="en-US" altLang="en-US" sz="2800" b="1" dirty="0">
              <a:solidFill>
                <a:srgbClr val="517790"/>
              </a:solidFill>
              <a:latin typeface="Avenir Next"/>
              <a:cs typeface="Arial" panose="020B0604020202020204" pitchFamily="34" charset="0"/>
            </a:endParaRPr>
          </a:p>
          <a:p>
            <a:pPr marL="571500" lvl="1" indent="-571500"/>
            <a:r>
              <a:rPr lang="en-US" altLang="en-US" sz="2800" u="sng" dirty="0"/>
              <a:t>There are certainly behaviors which are so obvious that they don’t need proof that the employee was confused as to their duty. An example would be: </a:t>
            </a:r>
            <a:r>
              <a:rPr lang="en-US" altLang="en-US" sz="2800" dirty="0"/>
              <a:t>Disappearing from work for hours during the day or screaming and cursing at a customer.</a:t>
            </a:r>
          </a:p>
          <a:p>
            <a:pPr marL="571500" lvl="1" indent="-571500"/>
            <a:r>
              <a:rPr lang="en-US" altLang="en-US" sz="2800" u="sng" dirty="0"/>
              <a:t>Otherwise to defend an unemployment claim we will need to s</a:t>
            </a:r>
            <a:r>
              <a:rPr lang="en-US" altLang="en-US" sz="2800" dirty="0"/>
              <a:t>upply evidence that employee knew about the rule. Sometimes HR paperwork covers this, but often, we need documentation from you such as an email from you to them explaining expectations, or your manager’s notes on verbal discussions. Training sign in sheets are also possible supporting evidence along with things like a:</a:t>
            </a:r>
          </a:p>
          <a:p>
            <a:pPr marL="1028700" lvl="2" indent="-571500"/>
            <a:endParaRPr lang="en-US" altLang="en-US" sz="2800" dirty="0"/>
          </a:p>
          <a:p>
            <a:pPr marL="1028700" lvl="2" indent="-571500"/>
            <a:r>
              <a:rPr lang="en-US" altLang="en-US" sz="2800" dirty="0"/>
              <a:t>Signed handbook receipt</a:t>
            </a:r>
          </a:p>
          <a:p>
            <a:pPr marL="1028700" lvl="2" indent="-571500"/>
            <a:r>
              <a:rPr lang="en-US" altLang="en-US" sz="2800" dirty="0"/>
              <a:t>Signed evidence of training</a:t>
            </a:r>
          </a:p>
          <a:p>
            <a:pPr marL="1028700" lvl="2" indent="-571500"/>
            <a:r>
              <a:rPr lang="en-US" altLang="en-US" sz="2800" dirty="0"/>
              <a:t>Signed policy</a:t>
            </a:r>
          </a:p>
          <a:p>
            <a:pPr marL="1028700" lvl="2" indent="-571500"/>
            <a:r>
              <a:rPr lang="en-US" altLang="en-US" sz="2800" dirty="0"/>
              <a:t>Previous verbal or written warning documented.</a:t>
            </a:r>
          </a:p>
          <a:p>
            <a:endParaRPr lang="en-US" dirty="0"/>
          </a:p>
        </p:txBody>
      </p:sp>
      <p:sp>
        <p:nvSpPr>
          <p:cNvPr id="4" name="Slide Number Placeholder 3"/>
          <p:cNvSpPr>
            <a:spLocks noGrp="1"/>
          </p:cNvSpPr>
          <p:nvPr>
            <p:ph type="sldNum" sz="quarter" idx="5"/>
          </p:nvPr>
        </p:nvSpPr>
        <p:spPr/>
        <p:txBody>
          <a:bodyPr/>
          <a:lstStyle/>
          <a:p>
            <a:fld id="{3054D04F-510B-4B20-BE16-E1222B5D2739}" type="slidenum">
              <a:rPr lang="en-US" smtClean="0"/>
              <a:t>10</a:t>
            </a:fld>
            <a:endParaRPr lang="en-US"/>
          </a:p>
        </p:txBody>
      </p:sp>
    </p:spTree>
    <p:extLst>
      <p:ext uri="{BB962C8B-B14F-4D97-AF65-F5344CB8AC3E}">
        <p14:creationId xmlns:p14="http://schemas.microsoft.com/office/powerpoint/2010/main" val="497223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buNone/>
            </a:pPr>
            <a:r>
              <a:rPr lang="en-US" altLang="en-US" sz="2800" b="1" dirty="0">
                <a:solidFill>
                  <a:schemeClr val="tx1"/>
                </a:solidFill>
                <a:latin typeface="Avenir Next" panose="020B0503020202020204"/>
                <a:cs typeface="Arial" panose="020B0604020202020204" pitchFamily="34" charset="0"/>
              </a:rPr>
              <a:t>The second description of misconduct is when an employee shows carelessness or negligence </a:t>
            </a:r>
            <a:r>
              <a:rPr lang="en-US" altLang="en-US" sz="2800" b="1" u="sng" dirty="0">
                <a:solidFill>
                  <a:schemeClr val="tx1"/>
                </a:solidFill>
                <a:latin typeface="Avenir Next" panose="020B0503020202020204"/>
                <a:cs typeface="Arial" panose="020B0604020202020204" pitchFamily="34" charset="0"/>
              </a:rPr>
              <a:t>of such a degree or recurrence</a:t>
            </a:r>
            <a:r>
              <a:rPr lang="en-US" altLang="en-US" sz="2800" b="1" dirty="0">
                <a:solidFill>
                  <a:schemeClr val="tx1"/>
                </a:solidFill>
                <a:latin typeface="Avenir Next" panose="020B0503020202020204"/>
                <a:cs typeface="Arial" panose="020B0604020202020204" pitchFamily="34" charset="0"/>
              </a:rPr>
              <a:t> to show intentional/ substantial disregard of the employer's interests or the employee’s duties and obligations</a:t>
            </a:r>
          </a:p>
          <a:p>
            <a:pPr marL="571500" lvl="1" indent="-571500"/>
            <a:r>
              <a:rPr lang="en-US" altLang="en-US" sz="2800" dirty="0"/>
              <a:t>This kind of misconduct might even warrant immediate termination</a:t>
            </a:r>
          </a:p>
          <a:p>
            <a:pPr marL="571500" lvl="1" indent="-571500"/>
            <a:r>
              <a:rPr lang="en-US" altLang="en-US" sz="2800" dirty="0"/>
              <a:t>Some examples specifically listed in NC are: </a:t>
            </a:r>
          </a:p>
          <a:p>
            <a:pPr marL="1028700" lvl="2" indent="-571500"/>
            <a:r>
              <a:rPr lang="en-US" altLang="en-US" sz="2400" dirty="0"/>
              <a:t>Workplace violence/Harassment due to protected class</a:t>
            </a:r>
          </a:p>
          <a:p>
            <a:pPr marL="1028700" lvl="2" indent="-571500"/>
            <a:r>
              <a:rPr lang="en-US" altLang="en-US" sz="2400" dirty="0"/>
              <a:t>Arrest/conviction for offences involving violence, sex crimes, illegal drugs</a:t>
            </a:r>
          </a:p>
          <a:p>
            <a:pPr marL="1028700" lvl="2" indent="-571500"/>
            <a:r>
              <a:rPr lang="en-US" altLang="en-US" sz="2400" dirty="0"/>
              <a:t>Theft in connection with employment</a:t>
            </a:r>
          </a:p>
          <a:p>
            <a:pPr marL="1028700" lvl="2" indent="-571500"/>
            <a:r>
              <a:rPr lang="en-US" altLang="en-US" sz="2400" dirty="0"/>
              <a:t>Forgery of employment document/data or application for employment</a:t>
            </a:r>
          </a:p>
          <a:p>
            <a:pPr marL="1028700" lvl="2" indent="-571500"/>
            <a:r>
              <a:rPr lang="en-US" altLang="en-US" sz="2400" dirty="0"/>
              <a:t>Violation of written absenteeism policy</a:t>
            </a:r>
          </a:p>
          <a:p>
            <a:pPr marL="1028700" lvl="2" indent="-571500"/>
            <a:r>
              <a:rPr lang="en-US" altLang="en-US" sz="2400" dirty="0"/>
              <a:t>Failure to do duties: Generally 3 written warnings within the 12 months immediately preceding the employee’s termination</a:t>
            </a:r>
          </a:p>
          <a:p>
            <a:endParaRPr lang="en-US" dirty="0"/>
          </a:p>
        </p:txBody>
      </p:sp>
      <p:sp>
        <p:nvSpPr>
          <p:cNvPr id="4" name="Slide Number Placeholder 3"/>
          <p:cNvSpPr>
            <a:spLocks noGrp="1"/>
          </p:cNvSpPr>
          <p:nvPr>
            <p:ph type="sldNum" sz="quarter" idx="5"/>
          </p:nvPr>
        </p:nvSpPr>
        <p:spPr/>
        <p:txBody>
          <a:bodyPr/>
          <a:lstStyle/>
          <a:p>
            <a:fld id="{3054D04F-510B-4B20-BE16-E1222B5D2739}" type="slidenum">
              <a:rPr lang="en-US" smtClean="0"/>
              <a:t>11</a:t>
            </a:fld>
            <a:endParaRPr lang="en-US"/>
          </a:p>
        </p:txBody>
      </p:sp>
    </p:spTree>
    <p:extLst>
      <p:ext uri="{BB962C8B-B14F-4D97-AF65-F5344CB8AC3E}">
        <p14:creationId xmlns:p14="http://schemas.microsoft.com/office/powerpoint/2010/main" val="1929976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South Carolina, even with proof of misconduct, and employee is only disqualified from benefits for 4 weeks. It is only in the case of gross misconduct that they cannot get any unemployment benefit at all.</a:t>
            </a:r>
          </a:p>
          <a:p>
            <a:endParaRPr lang="en-US" dirty="0"/>
          </a:p>
          <a:p>
            <a:pPr marL="571500" lvl="1" indent="-571500"/>
            <a:r>
              <a:rPr lang="en-US" dirty="0"/>
              <a:t>Illegal drug use</a:t>
            </a:r>
          </a:p>
          <a:p>
            <a:pPr marL="571500" lvl="1" indent="-571500"/>
            <a:r>
              <a:rPr lang="en-US" dirty="0"/>
              <a:t>Willful damage to employer property in excess of $50</a:t>
            </a:r>
          </a:p>
          <a:p>
            <a:pPr marL="571500" lvl="1" indent="-571500"/>
            <a:r>
              <a:rPr lang="en-US" dirty="0"/>
              <a:t>Failure to comply with drug &amp; alcohol testing</a:t>
            </a:r>
          </a:p>
          <a:p>
            <a:pPr marL="571500" lvl="1" indent="-571500"/>
            <a:r>
              <a:rPr lang="en-US" dirty="0"/>
              <a:t>Assault or battery of another employee or customer</a:t>
            </a:r>
          </a:p>
          <a:p>
            <a:pPr marL="571500" lvl="1" indent="-571500"/>
            <a:r>
              <a:rPr lang="en-US" dirty="0"/>
              <a:t>Willful insubordination</a:t>
            </a:r>
          </a:p>
          <a:p>
            <a:pPr marL="571500" lvl="1" indent="-571500"/>
            <a:r>
              <a:rPr lang="en-US" dirty="0"/>
              <a:t>Willful neglect of duty/criminal abuse of patient or child in employee’s professional care</a:t>
            </a:r>
          </a:p>
          <a:p>
            <a:pPr marL="571500" lvl="1" indent="-571500"/>
            <a:endParaRPr lang="en-US" dirty="0"/>
          </a:p>
          <a:p>
            <a:pPr marL="571500" lvl="1" indent="-571500"/>
            <a:r>
              <a:rPr lang="en-US" dirty="0"/>
              <a:t>Bear in mind that just because someone says “I am too busy” that will not necessarily constitute insubordination. Really you would be able to show that you repeatedly asked the employee to do a task, stating that if they choose to not perform the task, which is not an illegal or unsafe task, they will be terminated for insubordination. If they say no after that, which rarely happens, you could call that insubordination.</a:t>
            </a:r>
          </a:p>
        </p:txBody>
      </p:sp>
      <p:sp>
        <p:nvSpPr>
          <p:cNvPr id="4" name="Slide Number Placeholder 3"/>
          <p:cNvSpPr>
            <a:spLocks noGrp="1"/>
          </p:cNvSpPr>
          <p:nvPr>
            <p:ph type="sldNum" sz="quarter" idx="5"/>
          </p:nvPr>
        </p:nvSpPr>
        <p:spPr/>
        <p:txBody>
          <a:bodyPr/>
          <a:lstStyle/>
          <a:p>
            <a:fld id="{3054D04F-510B-4B20-BE16-E1222B5D2739}" type="slidenum">
              <a:rPr lang="en-US" smtClean="0"/>
              <a:t>12</a:t>
            </a:fld>
            <a:endParaRPr lang="en-US"/>
          </a:p>
        </p:txBody>
      </p:sp>
    </p:spTree>
    <p:extLst>
      <p:ext uri="{BB962C8B-B14F-4D97-AF65-F5344CB8AC3E}">
        <p14:creationId xmlns:p14="http://schemas.microsoft.com/office/powerpoint/2010/main" val="3938556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role as a manager is to hold people accountable in the right way – in a  timely manner, in a kind and respectful manner, in a manner which helps support them in their growth as an employee, and that when you do terminate, there is sufficient documentation to support this. Let’s talk through some of these best practices.</a:t>
            </a:r>
          </a:p>
        </p:txBody>
      </p:sp>
      <p:sp>
        <p:nvSpPr>
          <p:cNvPr id="4" name="Slide Number Placeholder 3"/>
          <p:cNvSpPr>
            <a:spLocks noGrp="1"/>
          </p:cNvSpPr>
          <p:nvPr>
            <p:ph type="sldNum" sz="quarter" idx="5"/>
          </p:nvPr>
        </p:nvSpPr>
        <p:spPr/>
        <p:txBody>
          <a:bodyPr/>
          <a:lstStyle/>
          <a:p>
            <a:fld id="{3054D04F-510B-4B20-BE16-E1222B5D2739}" type="slidenum">
              <a:rPr lang="en-US" smtClean="0"/>
              <a:t>13</a:t>
            </a:fld>
            <a:endParaRPr lang="en-US"/>
          </a:p>
        </p:txBody>
      </p:sp>
    </p:spTree>
    <p:extLst>
      <p:ext uri="{BB962C8B-B14F-4D97-AF65-F5344CB8AC3E}">
        <p14:creationId xmlns:p14="http://schemas.microsoft.com/office/powerpoint/2010/main" val="3602513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Verbal discussions are not discussions that happen for severe issues. They are for minor issues.</a:t>
            </a:r>
          </a:p>
          <a:p>
            <a:endParaRPr lang="en-US" dirty="0"/>
          </a:p>
          <a:p>
            <a:r>
              <a:rPr lang="en-US" dirty="0"/>
              <a:t>It is important to talk about them right away. That means taking the employee aside and saying “Hey Mary or Bob, I noticed that you have been running late the past two days. I didn’t know you were running late, so I was worried I might have to rearrange staff. What is going on? Then you listen and see how you can help. For example: “So, your child has been having issues at school. Let me know hos I can support you. Do you need some time off to meet with a guidance counselor?” If you can help, great, if not, reiterate your rule: “Mary – I know you have a lot going on. Always call me if you are going to be late and let me know if I can support you in any way to make sure you are here on time, because it is important.”</a:t>
            </a:r>
          </a:p>
          <a:p>
            <a:endParaRPr lang="en-US" dirty="0">
              <a:cs typeface="Calibri" panose="020F0502020204030204"/>
            </a:endParaRPr>
          </a:p>
          <a:p>
            <a:r>
              <a:rPr lang="en-US">
                <a:cs typeface="Calibri" panose="020F0502020204030204"/>
              </a:rPr>
              <a:t>Although calling these warnings 'verbal' may indicate that you do not need to dcoument, you do!  This could be something formal or even an email where you reiterate your expectations to the employee.  You may need this information if you progress to the next step.</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3054D04F-510B-4B20-BE16-E1222B5D2739}" type="slidenum">
              <a:rPr lang="en-US" smtClean="0"/>
              <a:t>14</a:t>
            </a:fld>
            <a:endParaRPr lang="en-US"/>
          </a:p>
        </p:txBody>
      </p:sp>
    </p:spTree>
    <p:extLst>
      <p:ext uri="{BB962C8B-B14F-4D97-AF65-F5344CB8AC3E}">
        <p14:creationId xmlns:p14="http://schemas.microsoft.com/office/powerpoint/2010/main" val="744237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Written warnings should not be out of the blue. The employee should know it is coming. Either you have done a second verbal and told them a written will be forthcoming if there isn’t improvement OR you have told them you are investigating a behavior and have gotten their side of the story, which should also be a part of the documentation. Certainly, certain situations might warrant an elevated warning or termination, so any kind of serious situations should immediately be discussed with HR.</a:t>
            </a:r>
          </a:p>
        </p:txBody>
      </p:sp>
      <p:sp>
        <p:nvSpPr>
          <p:cNvPr id="4" name="Slide Number Placeholder 3"/>
          <p:cNvSpPr>
            <a:spLocks noGrp="1"/>
          </p:cNvSpPr>
          <p:nvPr>
            <p:ph type="sldNum" sz="quarter" idx="5"/>
          </p:nvPr>
        </p:nvSpPr>
        <p:spPr/>
        <p:txBody>
          <a:bodyPr/>
          <a:lstStyle/>
          <a:p>
            <a:fld id="{3054D04F-510B-4B20-BE16-E1222B5D2739}" type="slidenum">
              <a:rPr lang="en-US" smtClean="0"/>
              <a:t>15</a:t>
            </a:fld>
            <a:endParaRPr lang="en-US"/>
          </a:p>
        </p:txBody>
      </p:sp>
    </p:spTree>
    <p:extLst>
      <p:ext uri="{BB962C8B-B14F-4D97-AF65-F5344CB8AC3E}">
        <p14:creationId xmlns:p14="http://schemas.microsoft.com/office/powerpoint/2010/main" val="3258578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certainly look at past corrective actions, but a corrective action over a year old is likely not going to count on our side in an unemployment case.</a:t>
            </a:r>
          </a:p>
        </p:txBody>
      </p:sp>
      <p:sp>
        <p:nvSpPr>
          <p:cNvPr id="4" name="Slide Number Placeholder 3"/>
          <p:cNvSpPr>
            <a:spLocks noGrp="1"/>
          </p:cNvSpPr>
          <p:nvPr>
            <p:ph type="sldNum" sz="quarter" idx="5"/>
          </p:nvPr>
        </p:nvSpPr>
        <p:spPr/>
        <p:txBody>
          <a:bodyPr/>
          <a:lstStyle/>
          <a:p>
            <a:fld id="{3054D04F-510B-4B20-BE16-E1222B5D2739}" type="slidenum">
              <a:rPr lang="en-US" smtClean="0"/>
              <a:t>16</a:t>
            </a:fld>
            <a:endParaRPr lang="en-US"/>
          </a:p>
        </p:txBody>
      </p:sp>
    </p:spTree>
    <p:extLst>
      <p:ext uri="{BB962C8B-B14F-4D97-AF65-F5344CB8AC3E}">
        <p14:creationId xmlns:p14="http://schemas.microsoft.com/office/powerpoint/2010/main" val="2929701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serious offence, contact HR. You do not have to make a decision on the spot; after all you need to investigate and understand the employee’s side of things. If you absolutely cannot reach HR, you can ask the accused person to leave the premises if you are concerned about harassment or violence while you investigate.</a:t>
            </a:r>
          </a:p>
        </p:txBody>
      </p:sp>
      <p:sp>
        <p:nvSpPr>
          <p:cNvPr id="4" name="Slide Number Placeholder 3"/>
          <p:cNvSpPr>
            <a:spLocks noGrp="1"/>
          </p:cNvSpPr>
          <p:nvPr>
            <p:ph type="sldNum" sz="quarter" idx="5"/>
          </p:nvPr>
        </p:nvSpPr>
        <p:spPr/>
        <p:txBody>
          <a:bodyPr/>
          <a:lstStyle/>
          <a:p>
            <a:fld id="{3054D04F-510B-4B20-BE16-E1222B5D2739}" type="slidenum">
              <a:rPr lang="en-US" smtClean="0"/>
              <a:t>17</a:t>
            </a:fld>
            <a:endParaRPr lang="en-US"/>
          </a:p>
        </p:txBody>
      </p:sp>
    </p:spTree>
    <p:extLst>
      <p:ext uri="{BB962C8B-B14F-4D97-AF65-F5344CB8AC3E}">
        <p14:creationId xmlns:p14="http://schemas.microsoft.com/office/powerpoint/2010/main" val="3192949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over scenario and discuss:</a:t>
            </a:r>
          </a:p>
          <a:p>
            <a:endParaRPr lang="en-US" dirty="0"/>
          </a:p>
          <a:p>
            <a:pPr eaLnBrk="1" hangingPunct="1">
              <a:buClr>
                <a:schemeClr val="tx1"/>
              </a:buClr>
              <a:buFont typeface="Wingdings" panose="05000000000000000000" pitchFamily="2" charset="2"/>
              <a:buChar char="§"/>
            </a:pPr>
            <a:r>
              <a:rPr lang="en-US" altLang="en-US" sz="1200" dirty="0"/>
              <a:t>An employee is on her final written warning, but the day before you deliver it, she resigns because she knows she is about to be terminated.</a:t>
            </a:r>
          </a:p>
          <a:p>
            <a:pPr eaLnBrk="1" hangingPunct="1">
              <a:buClr>
                <a:schemeClr val="tx1"/>
              </a:buClr>
              <a:buFont typeface="Wingdings" panose="05000000000000000000" pitchFamily="2" charset="2"/>
              <a:buChar char="§"/>
            </a:pPr>
            <a:r>
              <a:rPr lang="en-US" altLang="en-US" sz="1200" dirty="0"/>
              <a:t>Will she likely NOT receive unemployment?</a:t>
            </a:r>
            <a:endParaRPr lang="en-US" dirty="0"/>
          </a:p>
          <a:p>
            <a:endParaRPr lang="en-US" dirty="0"/>
          </a:p>
          <a:p>
            <a:r>
              <a:rPr lang="en-US" dirty="0"/>
              <a:t>The employee may state to the DES that she resigned for any number of reasons, some of which could trigger unemployment. Resigning in lieu of termination will trigger a review of how solid the termination was. Therefore, you should send the partially complete corrective action form to HR along with documentation about why the employee terminated and details about the situation. This evidence may be needed if the employee claims that she was let go or forced to resign for other reasons.</a:t>
            </a:r>
          </a:p>
        </p:txBody>
      </p:sp>
      <p:sp>
        <p:nvSpPr>
          <p:cNvPr id="4" name="Slide Number Placeholder 3"/>
          <p:cNvSpPr>
            <a:spLocks noGrp="1"/>
          </p:cNvSpPr>
          <p:nvPr>
            <p:ph type="sldNum" sz="quarter" idx="5"/>
          </p:nvPr>
        </p:nvSpPr>
        <p:spPr/>
        <p:txBody>
          <a:bodyPr/>
          <a:lstStyle/>
          <a:p>
            <a:fld id="{3054D04F-510B-4B20-BE16-E1222B5D2739}" type="slidenum">
              <a:rPr lang="en-US" smtClean="0"/>
              <a:t>18</a:t>
            </a:fld>
            <a:endParaRPr lang="en-US"/>
          </a:p>
        </p:txBody>
      </p:sp>
    </p:spTree>
    <p:extLst>
      <p:ext uri="{BB962C8B-B14F-4D97-AF65-F5344CB8AC3E}">
        <p14:creationId xmlns:p14="http://schemas.microsoft.com/office/powerpoint/2010/main" val="2271090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over scenario on slide and discuss):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eaLnBrk="1" hangingPunct="1">
              <a:buClr>
                <a:schemeClr val="tx1"/>
              </a:buClr>
              <a:buFont typeface="Wingdings" panose="05000000000000000000" pitchFamily="2" charset="2"/>
              <a:buChar char="§"/>
            </a:pPr>
            <a:r>
              <a:rPr lang="en-US" altLang="en-US" sz="1200" dirty="0"/>
              <a:t>An employee is unpleasant to customers – it has been going on for years. This last time, the manager had to listen to the customer complain for a half hour, so the manager terminated the employee on the spot.</a:t>
            </a:r>
          </a:p>
          <a:p>
            <a:pPr eaLnBrk="1" hangingPunct="1">
              <a:buClr>
                <a:schemeClr val="tx1"/>
              </a:buClr>
              <a:buFont typeface="Wingdings" panose="05000000000000000000" pitchFamily="2" charset="2"/>
              <a:buChar char="§"/>
            </a:pPr>
            <a:r>
              <a:rPr lang="en-US" altLang="en-US" sz="1200" dirty="0"/>
              <a:t>What questions would an unemployment hearing officer have about this situation to discover if it was misconduct?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Questions might include: What exactly did she say to the customer or do to the customer – Was it over the top? Did she have any past warnings about this conduct? Were they documented?</a:t>
            </a:r>
          </a:p>
          <a:p>
            <a:pPr>
              <a:defRPr/>
            </a:pPr>
            <a:endParaRPr lang="en-US" dirty="0">
              <a:cs typeface="Calibri" panose="020F0502020204030204"/>
            </a:endParaRPr>
          </a:p>
          <a:p>
            <a:pPr>
              <a:defRPr/>
            </a:pPr>
            <a:r>
              <a:rPr lang="en-US">
                <a:cs typeface="Calibri" panose="020F0502020204030204"/>
              </a:rPr>
              <a:t>Remember that in the end, the unemployment department determines if unemployment is awarded or not so refrain from committing unemployment benefits to the employee at the point of termination.  </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3054D04F-510B-4B20-BE16-E1222B5D2739}" type="slidenum">
              <a:rPr lang="en-US" smtClean="0"/>
              <a:t>19</a:t>
            </a:fld>
            <a:endParaRPr lang="en-US"/>
          </a:p>
        </p:txBody>
      </p:sp>
    </p:spTree>
    <p:extLst>
      <p:ext uri="{BB962C8B-B14F-4D97-AF65-F5344CB8AC3E}">
        <p14:creationId xmlns:p14="http://schemas.microsoft.com/office/powerpoint/2010/main" val="2125156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your name, date, etc. to this slide to customize.</a:t>
            </a:r>
          </a:p>
          <a:p>
            <a:endParaRPr lang="en-US" dirty="0"/>
          </a:p>
          <a:p>
            <a:r>
              <a:rPr lang="en-US" dirty="0"/>
              <a:t>REVIEW THIS TRAINING IN DETAIL – You may need to adjust for your particular company/industry.]</a:t>
            </a:r>
          </a:p>
          <a:p>
            <a:endParaRPr lang="en-US" dirty="0"/>
          </a:p>
        </p:txBody>
      </p:sp>
      <p:sp>
        <p:nvSpPr>
          <p:cNvPr id="4" name="Slide Number Placeholder 3"/>
          <p:cNvSpPr>
            <a:spLocks noGrp="1"/>
          </p:cNvSpPr>
          <p:nvPr>
            <p:ph type="sldNum" sz="quarter" idx="5"/>
          </p:nvPr>
        </p:nvSpPr>
        <p:spPr/>
        <p:txBody>
          <a:bodyPr/>
          <a:lstStyle/>
          <a:p>
            <a:fld id="{3054D04F-510B-4B20-BE16-E1222B5D2739}" type="slidenum">
              <a:rPr lang="en-US" smtClean="0"/>
              <a:t>2</a:t>
            </a:fld>
            <a:endParaRPr lang="en-US"/>
          </a:p>
        </p:txBody>
      </p:sp>
    </p:spTree>
    <p:extLst>
      <p:ext uri="{BB962C8B-B14F-4D97-AF65-F5344CB8AC3E}">
        <p14:creationId xmlns:p14="http://schemas.microsoft.com/office/powerpoint/2010/main" val="30075603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Read over and discuss: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Mary just told you she is leaving in 3 months to go to school. She is a terrible employee and you don’t want her to stay, so you tell her that you are not accepting her notice. Will she receive unemployment?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She will likely get unemployment. You ended her job and pay 3 months earlier than she ended it herself.</a:t>
            </a:r>
          </a:p>
        </p:txBody>
      </p:sp>
      <p:sp>
        <p:nvSpPr>
          <p:cNvPr id="4" name="Slide Number Placeholder 3"/>
          <p:cNvSpPr>
            <a:spLocks noGrp="1"/>
          </p:cNvSpPr>
          <p:nvPr>
            <p:ph type="sldNum" sz="quarter" idx="5"/>
          </p:nvPr>
        </p:nvSpPr>
        <p:spPr/>
        <p:txBody>
          <a:bodyPr/>
          <a:lstStyle/>
          <a:p>
            <a:fld id="{3054D04F-510B-4B20-BE16-E1222B5D2739}" type="slidenum">
              <a:rPr lang="en-US" smtClean="0"/>
              <a:t>20</a:t>
            </a:fld>
            <a:endParaRPr lang="en-US"/>
          </a:p>
        </p:txBody>
      </p:sp>
    </p:spTree>
    <p:extLst>
      <p:ext uri="{BB962C8B-B14F-4D97-AF65-F5344CB8AC3E}">
        <p14:creationId xmlns:p14="http://schemas.microsoft.com/office/powerpoint/2010/main" val="116458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Human Resources staff and managers will benefit from learning about the unemployment process. Without understanding how the process works, you are not able to prepare responses or understand how your disciplinary process impacts wins and losses of claims.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Today, we will be giving you an overview of: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panose="020B0604020202020204" pitchFamily="34" charset="0"/>
            </a:endParaRPr>
          </a:p>
          <a:p>
            <a:pPr lvl="1"/>
            <a:r>
              <a:rPr lang="en-US" sz="1200" dirty="0"/>
              <a:t>Unemployment Eligibility, as well as how you can impact claims success. So, we will also talk about</a:t>
            </a:r>
          </a:p>
          <a:p>
            <a:pPr lvl="1"/>
            <a:r>
              <a:rPr lang="en-US" sz="1200" dirty="0"/>
              <a:t>Reasonable Cause/Resignation</a:t>
            </a:r>
          </a:p>
          <a:p>
            <a:pPr lvl="1"/>
            <a:r>
              <a:rPr lang="en-US" sz="1200" dirty="0"/>
              <a:t>Misconduct</a:t>
            </a:r>
          </a:p>
          <a:p>
            <a:pPr lvl="1"/>
            <a:r>
              <a:rPr lang="en-US" sz="1200" dirty="0"/>
              <a:t>Discipline/termination best practices</a:t>
            </a:r>
          </a:p>
          <a:p>
            <a:endParaRPr lang="en-US" dirty="0"/>
          </a:p>
        </p:txBody>
      </p:sp>
      <p:sp>
        <p:nvSpPr>
          <p:cNvPr id="4" name="Slide Number Placeholder 3"/>
          <p:cNvSpPr>
            <a:spLocks noGrp="1"/>
          </p:cNvSpPr>
          <p:nvPr>
            <p:ph type="sldNum" sz="quarter" idx="5"/>
          </p:nvPr>
        </p:nvSpPr>
        <p:spPr/>
        <p:txBody>
          <a:bodyPr/>
          <a:lstStyle/>
          <a:p>
            <a:fld id="{3054D04F-510B-4B20-BE16-E1222B5D2739}" type="slidenum">
              <a:rPr lang="en-US" smtClean="0"/>
              <a:t>3</a:t>
            </a:fld>
            <a:endParaRPr lang="en-US"/>
          </a:p>
        </p:txBody>
      </p:sp>
    </p:spTree>
    <p:extLst>
      <p:ext uri="{BB962C8B-B14F-4D97-AF65-F5344CB8AC3E}">
        <p14:creationId xmlns:p14="http://schemas.microsoft.com/office/powerpoint/2010/main" val="2947370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altLang="en-US" dirty="0"/>
              <a:t>To begin: Not everyone is eligible for unemployment. </a:t>
            </a:r>
          </a:p>
          <a:p>
            <a:pPr defTabSz="966529">
              <a:defRPr/>
            </a:pPr>
            <a:endParaRPr lang="en-US" altLang="en-US" dirty="0"/>
          </a:p>
          <a:p>
            <a:pPr defTabSz="966529">
              <a:defRPr/>
            </a:pPr>
            <a:r>
              <a:rPr lang="en-US" altLang="en-US" dirty="0"/>
              <a:t>In general, to be eligible, employees have to be totally unemployed and no longer connected to the company. However, in certain cases partially unemployed individuals may qualify.</a:t>
            </a:r>
          </a:p>
          <a:p>
            <a:pPr defTabSz="966529">
              <a:defRPr/>
            </a:pPr>
            <a:endParaRPr lang="en-US" altLang="en-US" baseline="0" dirty="0"/>
          </a:p>
          <a:p>
            <a:pPr defTabSz="966529">
              <a:defRPr/>
            </a:pPr>
            <a:r>
              <a:rPr lang="en-US" altLang="en-US" baseline="0" dirty="0"/>
              <a:t>During certain periods – such as during the COVID pandemic – partially employed individuals have been eligible for unemployment even when they file the claim themselves, but normally attached claims are the only way that a person who has reduced hours will be able to qualify for unemployment in NC. In SC, partial employment may qualify. If you are thinking of doing a lay-off or reduced hour change, please work with HR well in advance.</a:t>
            </a:r>
          </a:p>
          <a:p>
            <a:pPr defTabSz="966529">
              <a:defRPr/>
            </a:pPr>
            <a:endParaRPr lang="en-US" altLang="en-US" baseline="0" dirty="0"/>
          </a:p>
          <a:p>
            <a:pPr defTabSz="966529">
              <a:defRPr/>
            </a:pPr>
            <a:r>
              <a:rPr lang="en-US" altLang="en-US" baseline="0" dirty="0"/>
              <a:t>In both states, the amount of benefits will be reduced or eliminated if they pick up work or are receiving payments from the company.</a:t>
            </a:r>
          </a:p>
          <a:p>
            <a:pPr defTabSz="966529">
              <a:defRPr/>
            </a:pPr>
            <a:endParaRPr lang="en-US" altLang="en-US" baseline="0" dirty="0"/>
          </a:p>
          <a:p>
            <a:pPr defTabSz="966529">
              <a:defRPr/>
            </a:pPr>
            <a:r>
              <a:rPr lang="en-US" altLang="en-US" baseline="0" dirty="0"/>
              <a:t>In NC and SC, there is a requirement to have had sufficient wages reported to the unemployment office during a certain base period to qualify. Therefore, while it may seem odd that a short term or part time employee might qualify for unemployment, their eligibility for unemployment benefits are based on PAST wages, not current wages.</a:t>
            </a:r>
          </a:p>
          <a:p>
            <a:pPr defTabSz="966529">
              <a:defRPr/>
            </a:pPr>
            <a:endParaRPr lang="en-US" altLang="en-US" baseline="0" dirty="0"/>
          </a:p>
          <a:p>
            <a:pPr defTabSz="966529">
              <a:defRPr/>
            </a:pPr>
            <a:r>
              <a:rPr lang="en-US" altLang="en-US" dirty="0"/>
              <a:t>Except in certain emergency situations, such as rules related to the COVID pandemic, claimants must be able and available for work and actively seeking work. </a:t>
            </a:r>
            <a:r>
              <a:rPr lang="en-US" altLang="en-US"/>
              <a:t>Normally that </a:t>
            </a:r>
            <a:r>
              <a:rPr lang="en-US" altLang="en-US" dirty="0"/>
              <a:t>means that someone who is extremely ill will not receive benefits since they are not able to seek work.</a:t>
            </a:r>
          </a:p>
          <a:p>
            <a:pPr defTabSz="966529">
              <a:defRPr/>
            </a:pPr>
            <a:endParaRPr lang="en-US" altLang="en-US" dirty="0"/>
          </a:p>
          <a:p>
            <a:pPr defTabSz="966529">
              <a:defRPr/>
            </a:pPr>
            <a:r>
              <a:rPr lang="en-US" altLang="en-US" dirty="0"/>
              <a:t>Lastly, they must have lost their job through no fault of their own. And this is the bullet point we will be concentrating on today, because you really can’t control any of those other elements as a supervisor, but this last one is something you can affect as a supervisor with our company.</a:t>
            </a:r>
            <a:endParaRPr lang="en-US" altLang="en-US" dirty="0">
              <a:cs typeface="Calibri"/>
            </a:endParaRPr>
          </a:p>
          <a:p>
            <a:endParaRPr lang="en-US" dirty="0"/>
          </a:p>
        </p:txBody>
      </p:sp>
      <p:sp>
        <p:nvSpPr>
          <p:cNvPr id="4" name="Slide Number Placeholder 3"/>
          <p:cNvSpPr>
            <a:spLocks noGrp="1"/>
          </p:cNvSpPr>
          <p:nvPr>
            <p:ph type="sldNum" sz="quarter" idx="5"/>
          </p:nvPr>
        </p:nvSpPr>
        <p:spPr/>
        <p:txBody>
          <a:bodyPr/>
          <a:lstStyle/>
          <a:p>
            <a:fld id="{3054D04F-510B-4B20-BE16-E1222B5D2739}" type="slidenum">
              <a:rPr lang="en-US" smtClean="0"/>
              <a:t>4</a:t>
            </a:fld>
            <a:endParaRPr lang="en-US"/>
          </a:p>
        </p:txBody>
      </p:sp>
    </p:spTree>
    <p:extLst>
      <p:ext uri="{BB962C8B-B14F-4D97-AF65-F5344CB8AC3E}">
        <p14:creationId xmlns:p14="http://schemas.microsoft.com/office/powerpoint/2010/main" val="2041607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reasons for leaving will result in unemployment compensation to the employee, but they are not charged to our company. These include:</a:t>
            </a:r>
          </a:p>
          <a:p>
            <a:endParaRPr lang="en-US" dirty="0"/>
          </a:p>
          <a:p>
            <a:pPr marL="571500" lvl="1" indent="-571500"/>
            <a:r>
              <a:rPr lang="en-US" altLang="en-US" sz="1200" dirty="0"/>
              <a:t>NC: individual discharged within first 100 days due to inability to perform the job duties.</a:t>
            </a:r>
          </a:p>
          <a:p>
            <a:pPr marL="571500" lvl="1" indent="-571500"/>
            <a:r>
              <a:rPr lang="en-US" altLang="en-US" sz="1200" dirty="0"/>
              <a:t>Military spouse relocation</a:t>
            </a:r>
          </a:p>
          <a:p>
            <a:pPr marL="571500" lvl="1" indent="-571500"/>
            <a:r>
              <a:rPr lang="en-US" altLang="en-US" sz="1200" dirty="0"/>
              <a:t>Domestic violence</a:t>
            </a:r>
          </a:p>
          <a:p>
            <a:pPr marL="571500" lvl="1" indent="-571500"/>
            <a:r>
              <a:rPr lang="en-US" altLang="en-US" sz="1200" dirty="0"/>
              <a:t>COVID related</a:t>
            </a:r>
          </a:p>
          <a:p>
            <a:pPr marL="571500" lvl="1" indent="-571500"/>
            <a:endParaRPr lang="en-US" altLang="en-US" sz="1200" dirty="0"/>
          </a:p>
          <a:p>
            <a:pPr marL="571500" lvl="1" indent="-571500"/>
            <a:r>
              <a:rPr lang="en-US" altLang="en-US" sz="1200" dirty="0"/>
              <a:t>The big takeaway that I want to leave managers with is that if we don’t know why an employee left, we will not be able to make sure that we are not charged for the claim. So if you can have them turn in a resignation letter or document their reason for leaving on the termination paperwork, that is going to be a big help for the HR Department. If someone seems to be looking at moving on from the company, find out why... Talk to your employees. This is good for morale as well as helpful for HR.</a:t>
            </a:r>
          </a:p>
        </p:txBody>
      </p:sp>
      <p:sp>
        <p:nvSpPr>
          <p:cNvPr id="4" name="Slide Number Placeholder 3"/>
          <p:cNvSpPr>
            <a:spLocks noGrp="1"/>
          </p:cNvSpPr>
          <p:nvPr>
            <p:ph type="sldNum" sz="quarter" idx="5"/>
          </p:nvPr>
        </p:nvSpPr>
        <p:spPr/>
        <p:txBody>
          <a:bodyPr/>
          <a:lstStyle/>
          <a:p>
            <a:fld id="{3054D04F-510B-4B20-BE16-E1222B5D2739}" type="slidenum">
              <a:rPr lang="en-US" smtClean="0"/>
              <a:t>5</a:t>
            </a:fld>
            <a:endParaRPr lang="en-US"/>
          </a:p>
        </p:txBody>
      </p:sp>
    </p:spTree>
    <p:extLst>
      <p:ext uri="{BB962C8B-B14F-4D97-AF65-F5344CB8AC3E}">
        <p14:creationId xmlns:p14="http://schemas.microsoft.com/office/powerpoint/2010/main" val="1611473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events mean the employee will not qualify for benefits. Generally these are times when it is nobody but  the employee who caused the separation:</a:t>
            </a:r>
          </a:p>
          <a:p>
            <a:pPr marL="457200" lvl="1" indent="-457200"/>
            <a:r>
              <a:rPr lang="en-US" altLang="en-US" sz="1200" dirty="0"/>
              <a:t>Relocation of employee</a:t>
            </a:r>
          </a:p>
          <a:p>
            <a:pPr marL="571500" lvl="1" indent="-571500"/>
            <a:r>
              <a:rPr lang="en-US" altLang="en-US" sz="1200" dirty="0"/>
              <a:t>Needs leave and no leave available</a:t>
            </a:r>
          </a:p>
          <a:p>
            <a:pPr marL="571500" lvl="1" indent="-571500"/>
            <a:r>
              <a:rPr lang="en-US" altLang="en-US" sz="1200" dirty="0"/>
              <a:t>Unable to continue to work shift/continue to work FT</a:t>
            </a:r>
          </a:p>
          <a:p>
            <a:pPr marL="571500" lvl="1" indent="-571500"/>
            <a:r>
              <a:rPr lang="en-US" altLang="en-US" sz="1200" dirty="0"/>
              <a:t>Other similar situations</a:t>
            </a:r>
          </a:p>
          <a:p>
            <a:pPr marL="571500" lvl="1" indent="-571500"/>
            <a:endParaRPr lang="en-US" altLang="en-US" sz="1200" dirty="0"/>
          </a:p>
          <a:p>
            <a:r>
              <a:rPr lang="en-US" sz="1200" dirty="0"/>
              <a:t>The takeaway for supervisors is that documentation of why someone is leaving is really important. Ask for a resignation letter whenever possible.</a:t>
            </a:r>
            <a:endParaRPr lang="en-US" dirty="0"/>
          </a:p>
        </p:txBody>
      </p:sp>
      <p:sp>
        <p:nvSpPr>
          <p:cNvPr id="4" name="Slide Number Placeholder 3"/>
          <p:cNvSpPr>
            <a:spLocks noGrp="1"/>
          </p:cNvSpPr>
          <p:nvPr>
            <p:ph type="sldNum" sz="quarter" idx="5"/>
          </p:nvPr>
        </p:nvSpPr>
        <p:spPr/>
        <p:txBody>
          <a:bodyPr/>
          <a:lstStyle/>
          <a:p>
            <a:fld id="{3054D04F-510B-4B20-BE16-E1222B5D2739}" type="slidenum">
              <a:rPr lang="en-US" smtClean="0"/>
              <a:t>6</a:t>
            </a:fld>
            <a:endParaRPr lang="en-US"/>
          </a:p>
        </p:txBody>
      </p:sp>
    </p:spTree>
    <p:extLst>
      <p:ext uri="{BB962C8B-B14F-4D97-AF65-F5344CB8AC3E}">
        <p14:creationId xmlns:p14="http://schemas.microsoft.com/office/powerpoint/2010/main" val="98563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Resignations that are for good cause are likely to result in charges to the company.</a:t>
            </a:r>
          </a:p>
          <a:p>
            <a:endParaRPr lang="en-US" dirty="0"/>
          </a:p>
          <a:p>
            <a:r>
              <a:rPr lang="en-US" dirty="0"/>
              <a:t>Make sure you and your team are showing good values and respect for each other and that each and every time an employee has a concern about an inappropriate comment of something they feel is harassing, that you get HR involved. If the employee leaves because of an over the top hostile work environment or ongoing issues which are never corrected by the company, they will get unemployment, but worse they will spread the word about our culture and potentially file an EEOC claim.</a:t>
            </a:r>
          </a:p>
          <a:p>
            <a:endParaRPr lang="en-US" dirty="0"/>
          </a:p>
          <a:p>
            <a:r>
              <a:rPr lang="en-US" dirty="0"/>
              <a:t>If you reduce hours or pay to such an extent that an employee leaves or refuse to pay for someone’s notice period or do other things that would cause a reasonable person to separate, those would likely be successful claims as well.</a:t>
            </a:r>
          </a:p>
          <a:p>
            <a:endParaRPr lang="en-US" dirty="0"/>
          </a:p>
          <a:p>
            <a:r>
              <a:rPr lang="en-US" dirty="0"/>
              <a:t>The takeaway is to keep tabs on the pulse of your team. If an employee seems unhappy and disengaged, ask them to talk. Pay attention to signs of inappropriate conduct and address it quickly. If someone does decide to leave, find out why, and again a resignation letter is helpful.</a:t>
            </a:r>
          </a:p>
        </p:txBody>
      </p:sp>
      <p:sp>
        <p:nvSpPr>
          <p:cNvPr id="4" name="Slide Number Placeholder 3"/>
          <p:cNvSpPr>
            <a:spLocks noGrp="1"/>
          </p:cNvSpPr>
          <p:nvPr>
            <p:ph type="sldNum" sz="quarter" idx="5"/>
          </p:nvPr>
        </p:nvSpPr>
        <p:spPr/>
        <p:txBody>
          <a:bodyPr/>
          <a:lstStyle/>
          <a:p>
            <a:fld id="{3054D04F-510B-4B20-BE16-E1222B5D2739}" type="slidenum">
              <a:rPr lang="en-US" smtClean="0"/>
              <a:t>7</a:t>
            </a:fld>
            <a:endParaRPr lang="en-US"/>
          </a:p>
        </p:txBody>
      </p:sp>
    </p:spTree>
    <p:extLst>
      <p:ext uri="{BB962C8B-B14F-4D97-AF65-F5344CB8AC3E}">
        <p14:creationId xmlns:p14="http://schemas.microsoft.com/office/powerpoint/2010/main" val="2788192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about to present termination paperwork, then tell the employee that if they prefer they can resign, this is not a resignation. This is a termination. </a:t>
            </a:r>
          </a:p>
          <a:p>
            <a:endParaRPr lang="en-US" dirty="0"/>
          </a:p>
          <a:p>
            <a:r>
              <a:rPr lang="en-US" dirty="0"/>
              <a:t>Therefore, unemployment will be judged on the soundness of the documentation for termination.</a:t>
            </a:r>
          </a:p>
          <a:p>
            <a:endParaRPr lang="en-US" dirty="0"/>
          </a:p>
          <a:p>
            <a:r>
              <a:rPr lang="en-US" dirty="0"/>
              <a:t>If you are ever considering this, talk to HR.</a:t>
            </a:r>
          </a:p>
        </p:txBody>
      </p:sp>
      <p:sp>
        <p:nvSpPr>
          <p:cNvPr id="4" name="Slide Number Placeholder 3"/>
          <p:cNvSpPr>
            <a:spLocks noGrp="1"/>
          </p:cNvSpPr>
          <p:nvPr>
            <p:ph type="sldNum" sz="quarter" idx="5"/>
          </p:nvPr>
        </p:nvSpPr>
        <p:spPr/>
        <p:txBody>
          <a:bodyPr/>
          <a:lstStyle/>
          <a:p>
            <a:fld id="{3054D04F-510B-4B20-BE16-E1222B5D2739}" type="slidenum">
              <a:rPr lang="en-US" smtClean="0"/>
              <a:t>8</a:t>
            </a:fld>
            <a:endParaRPr lang="en-US"/>
          </a:p>
        </p:txBody>
      </p:sp>
    </p:spTree>
    <p:extLst>
      <p:ext uri="{BB962C8B-B14F-4D97-AF65-F5344CB8AC3E}">
        <p14:creationId xmlns:p14="http://schemas.microsoft.com/office/powerpoint/2010/main" val="1471085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Employees will be disqualified from benefits if they leave without a reason attributable to the company.</a:t>
            </a:r>
          </a:p>
          <a:p>
            <a:r>
              <a:rPr lang="en-US" dirty="0"/>
              <a:t>In some cases, if they leave because you needed to transfer them to a job, and the job did not significantly change their shift, pay, general location or hours, that would disqualify them.</a:t>
            </a:r>
          </a:p>
          <a:p>
            <a:r>
              <a:rPr lang="en-US" dirty="0"/>
              <a:t>A CDL driver who can’t get their CDL would not be leaving due to the company, but due to their inability to get a license, so they would be disqualified.</a:t>
            </a:r>
          </a:p>
          <a:p>
            <a:r>
              <a:rPr lang="en-US" dirty="0"/>
              <a:t>And finally, misconduct disqualifies someone. And this is the area that we need to concentrate on. Proving misconduct.</a:t>
            </a:r>
          </a:p>
        </p:txBody>
      </p:sp>
      <p:sp>
        <p:nvSpPr>
          <p:cNvPr id="4" name="Slide Number Placeholder 3"/>
          <p:cNvSpPr>
            <a:spLocks noGrp="1"/>
          </p:cNvSpPr>
          <p:nvPr>
            <p:ph type="sldNum" sz="quarter" idx="5"/>
          </p:nvPr>
        </p:nvSpPr>
        <p:spPr/>
        <p:txBody>
          <a:bodyPr/>
          <a:lstStyle/>
          <a:p>
            <a:fld id="{3054D04F-510B-4B20-BE16-E1222B5D2739}" type="slidenum">
              <a:rPr lang="en-US" smtClean="0"/>
              <a:t>9</a:t>
            </a:fld>
            <a:endParaRPr lang="en-US"/>
          </a:p>
        </p:txBody>
      </p:sp>
    </p:spTree>
    <p:extLst>
      <p:ext uri="{BB962C8B-B14F-4D97-AF65-F5344CB8AC3E}">
        <p14:creationId xmlns:p14="http://schemas.microsoft.com/office/powerpoint/2010/main" val="41995147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3E0052"/>
        </a:solidFill>
        <a:effectLst/>
      </p:bgPr>
    </p:bg>
    <p:spTree>
      <p:nvGrpSpPr>
        <p:cNvPr id="1" name=""/>
        <p:cNvGrpSpPr/>
        <p:nvPr/>
      </p:nvGrpSpPr>
      <p:grpSpPr>
        <a:xfrm>
          <a:off x="0" y="0"/>
          <a:ext cx="0" cy="0"/>
          <a:chOff x="0" y="0"/>
          <a:chExt cx="0" cy="0"/>
        </a:xfrm>
      </p:grpSpPr>
      <p:pic>
        <p:nvPicPr>
          <p:cNvPr id="76" name="Picture 75">
            <a:extLst>
              <a:ext uri="{FF2B5EF4-FFF2-40B4-BE49-F238E27FC236}">
                <a16:creationId xmlns:a16="http://schemas.microsoft.com/office/drawing/2014/main" id="{5675E670-1786-244B-948A-336B04C432AC}"/>
              </a:ext>
            </a:extLst>
          </p:cNvPr>
          <p:cNvPicPr>
            <a:picLocks noChangeAspect="1"/>
          </p:cNvPicPr>
          <p:nvPr userDrawn="1"/>
        </p:nvPicPr>
        <p:blipFill rotWithShape="1">
          <a:blip r:embed="rId2">
            <a:duotone>
              <a:prstClr val="black"/>
              <a:schemeClr val="accent3">
                <a:tint val="45000"/>
                <a:satMod val="400000"/>
              </a:schemeClr>
            </a:duotone>
            <a:alphaModFix amt="20000"/>
          </a:blip>
          <a:srcRect l="85429" b="48696"/>
          <a:stretch/>
        </p:blipFill>
        <p:spPr>
          <a:xfrm>
            <a:off x="13554138" y="1389155"/>
            <a:ext cx="1375711" cy="1512238"/>
          </a:xfrm>
          <a:prstGeom prst="rect">
            <a:avLst/>
          </a:prstGeom>
          <a:noFill/>
        </p:spPr>
      </p:pic>
      <p:pic>
        <p:nvPicPr>
          <p:cNvPr id="5" name="Picture 4">
            <a:extLst>
              <a:ext uri="{FF2B5EF4-FFF2-40B4-BE49-F238E27FC236}">
                <a16:creationId xmlns:a16="http://schemas.microsoft.com/office/drawing/2014/main" id="{FA9CBDB4-16FF-2847-9694-F0DC4A0605C0}"/>
              </a:ext>
            </a:extLst>
          </p:cNvPr>
          <p:cNvPicPr>
            <a:picLocks noChangeAspect="1"/>
          </p:cNvPicPr>
          <p:nvPr userDrawn="1"/>
        </p:nvPicPr>
        <p:blipFill rotWithShape="1">
          <a:blip r:embed="rId3"/>
          <a:srcRect l="84916" r="-6" b="52616"/>
          <a:stretch/>
        </p:blipFill>
        <p:spPr>
          <a:xfrm>
            <a:off x="3569371" y="954017"/>
            <a:ext cx="5053258" cy="4949966"/>
          </a:xfrm>
          <a:prstGeom prst="rect">
            <a:avLst/>
          </a:prstGeom>
        </p:spPr>
      </p:pic>
    </p:spTree>
    <p:extLst>
      <p:ext uri="{BB962C8B-B14F-4D97-AF65-F5344CB8AC3E}">
        <p14:creationId xmlns:p14="http://schemas.microsoft.com/office/powerpoint/2010/main" val="3627695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56E1B-C265-49F2-9009-E8875A0E8A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F10A2E-44EF-473E-BFA6-F3FEA98E5C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8BA746-A04E-4769-AB91-F02D10477CD1}"/>
              </a:ext>
            </a:extLst>
          </p:cNvPr>
          <p:cNvSpPr>
            <a:spLocks noGrp="1"/>
          </p:cNvSpPr>
          <p:nvPr>
            <p:ph type="dt" sz="half" idx="10"/>
          </p:nvPr>
        </p:nvSpPr>
        <p:spPr/>
        <p:txBody>
          <a:bodyPr/>
          <a:lstStyle/>
          <a:p>
            <a:fld id="{902F856E-ABA6-4BB4-9B32-91263B25C176}" type="datetimeFigureOut">
              <a:rPr lang="en-US" smtClean="0"/>
              <a:t>6/16/2021</a:t>
            </a:fld>
            <a:endParaRPr lang="en-US"/>
          </a:p>
        </p:txBody>
      </p:sp>
      <p:sp>
        <p:nvSpPr>
          <p:cNvPr id="5" name="Footer Placeholder 4">
            <a:extLst>
              <a:ext uri="{FF2B5EF4-FFF2-40B4-BE49-F238E27FC236}">
                <a16:creationId xmlns:a16="http://schemas.microsoft.com/office/drawing/2014/main" id="{5F7C5C6F-4F5D-488E-AD94-9F2F52B474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5F9760-2C12-4D92-80D2-B03713246259}"/>
              </a:ext>
            </a:extLst>
          </p:cNvPr>
          <p:cNvSpPr>
            <a:spLocks noGrp="1"/>
          </p:cNvSpPr>
          <p:nvPr>
            <p:ph type="sldNum" sz="quarter" idx="12"/>
          </p:nvPr>
        </p:nvSpPr>
        <p:spPr/>
        <p:txBody>
          <a:bodyPr/>
          <a:lstStyle/>
          <a:p>
            <a:fld id="{6F0C74CA-A429-4887-BD0C-6B449F08BFD7}" type="slidenum">
              <a:rPr lang="en-US" smtClean="0"/>
              <a:t>‹#›</a:t>
            </a:fld>
            <a:endParaRPr lang="en-US"/>
          </a:p>
        </p:txBody>
      </p:sp>
    </p:spTree>
    <p:extLst>
      <p:ext uri="{BB962C8B-B14F-4D97-AF65-F5344CB8AC3E}">
        <p14:creationId xmlns:p14="http://schemas.microsoft.com/office/powerpoint/2010/main" val="1944752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1C6AC-51D4-49EA-85BC-3810E0CFDB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A55D5A-541D-4F93-9C9C-52BB36DB21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5A6951-B5CC-4171-9DA9-73867F58B500}"/>
              </a:ext>
            </a:extLst>
          </p:cNvPr>
          <p:cNvSpPr>
            <a:spLocks noGrp="1"/>
          </p:cNvSpPr>
          <p:nvPr>
            <p:ph type="dt" sz="half" idx="10"/>
          </p:nvPr>
        </p:nvSpPr>
        <p:spPr/>
        <p:txBody>
          <a:bodyPr/>
          <a:lstStyle/>
          <a:p>
            <a:fld id="{902F856E-ABA6-4BB4-9B32-91263B25C176}" type="datetimeFigureOut">
              <a:rPr lang="en-US" smtClean="0"/>
              <a:t>6/16/2021</a:t>
            </a:fld>
            <a:endParaRPr lang="en-US"/>
          </a:p>
        </p:txBody>
      </p:sp>
      <p:sp>
        <p:nvSpPr>
          <p:cNvPr id="5" name="Footer Placeholder 4">
            <a:extLst>
              <a:ext uri="{FF2B5EF4-FFF2-40B4-BE49-F238E27FC236}">
                <a16:creationId xmlns:a16="http://schemas.microsoft.com/office/drawing/2014/main" id="{A7E8E089-D381-47D8-BB27-1B0A03AFD2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CEFD2E-FF4D-4029-A6E0-3F175507E00A}"/>
              </a:ext>
            </a:extLst>
          </p:cNvPr>
          <p:cNvSpPr>
            <a:spLocks noGrp="1"/>
          </p:cNvSpPr>
          <p:nvPr>
            <p:ph type="sldNum" sz="quarter" idx="12"/>
          </p:nvPr>
        </p:nvSpPr>
        <p:spPr/>
        <p:txBody>
          <a:bodyPr/>
          <a:lstStyle/>
          <a:p>
            <a:fld id="{6F0C74CA-A429-4887-BD0C-6B449F08BFD7}" type="slidenum">
              <a:rPr lang="en-US" smtClean="0"/>
              <a:t>‹#›</a:t>
            </a:fld>
            <a:endParaRPr lang="en-US"/>
          </a:p>
        </p:txBody>
      </p:sp>
    </p:spTree>
    <p:extLst>
      <p:ext uri="{BB962C8B-B14F-4D97-AF65-F5344CB8AC3E}">
        <p14:creationId xmlns:p14="http://schemas.microsoft.com/office/powerpoint/2010/main" val="2764190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8AED3-8100-4783-90E0-340F9BA9D8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43D8C3-9723-4CF5-B830-39E7222FDB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375CDE-7154-4237-9176-846D47B316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A28095-8E27-4676-A36D-AAEE7BE4FF5F}"/>
              </a:ext>
            </a:extLst>
          </p:cNvPr>
          <p:cNvSpPr>
            <a:spLocks noGrp="1"/>
          </p:cNvSpPr>
          <p:nvPr>
            <p:ph type="dt" sz="half" idx="10"/>
          </p:nvPr>
        </p:nvSpPr>
        <p:spPr/>
        <p:txBody>
          <a:bodyPr/>
          <a:lstStyle/>
          <a:p>
            <a:fld id="{902F856E-ABA6-4BB4-9B32-91263B25C176}" type="datetimeFigureOut">
              <a:rPr lang="en-US" smtClean="0"/>
              <a:t>6/16/2021</a:t>
            </a:fld>
            <a:endParaRPr lang="en-US"/>
          </a:p>
        </p:txBody>
      </p:sp>
      <p:sp>
        <p:nvSpPr>
          <p:cNvPr id="6" name="Footer Placeholder 5">
            <a:extLst>
              <a:ext uri="{FF2B5EF4-FFF2-40B4-BE49-F238E27FC236}">
                <a16:creationId xmlns:a16="http://schemas.microsoft.com/office/drawing/2014/main" id="{E81C1D8D-5D4F-429B-ADE2-ED4D22B1F7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41E52D-73A3-4C5B-B340-AC7F45EF8687}"/>
              </a:ext>
            </a:extLst>
          </p:cNvPr>
          <p:cNvSpPr>
            <a:spLocks noGrp="1"/>
          </p:cNvSpPr>
          <p:nvPr>
            <p:ph type="sldNum" sz="quarter" idx="12"/>
          </p:nvPr>
        </p:nvSpPr>
        <p:spPr/>
        <p:txBody>
          <a:bodyPr/>
          <a:lstStyle/>
          <a:p>
            <a:fld id="{6F0C74CA-A429-4887-BD0C-6B449F08BFD7}" type="slidenum">
              <a:rPr lang="en-US" smtClean="0"/>
              <a:t>‹#›</a:t>
            </a:fld>
            <a:endParaRPr lang="en-US"/>
          </a:p>
        </p:txBody>
      </p:sp>
    </p:spTree>
    <p:extLst>
      <p:ext uri="{BB962C8B-B14F-4D97-AF65-F5344CB8AC3E}">
        <p14:creationId xmlns:p14="http://schemas.microsoft.com/office/powerpoint/2010/main" val="2516163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4F6EF-3EEB-4355-ACC9-841CCBCF51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4733EC-5AA3-4329-BBAC-AFD262F9DB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5EB421-BF65-465B-B604-2AEB161EB5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54CD68-D797-4CC6-960A-475D1781F0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67F704-6AB7-44B8-9136-4D4A62E21B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9EB469-FC5D-4C7C-91E0-F38F383B2918}"/>
              </a:ext>
            </a:extLst>
          </p:cNvPr>
          <p:cNvSpPr>
            <a:spLocks noGrp="1"/>
          </p:cNvSpPr>
          <p:nvPr>
            <p:ph type="dt" sz="half" idx="10"/>
          </p:nvPr>
        </p:nvSpPr>
        <p:spPr/>
        <p:txBody>
          <a:bodyPr/>
          <a:lstStyle/>
          <a:p>
            <a:fld id="{902F856E-ABA6-4BB4-9B32-91263B25C176}" type="datetimeFigureOut">
              <a:rPr lang="en-US" smtClean="0"/>
              <a:t>6/16/2021</a:t>
            </a:fld>
            <a:endParaRPr lang="en-US"/>
          </a:p>
        </p:txBody>
      </p:sp>
      <p:sp>
        <p:nvSpPr>
          <p:cNvPr id="8" name="Footer Placeholder 7">
            <a:extLst>
              <a:ext uri="{FF2B5EF4-FFF2-40B4-BE49-F238E27FC236}">
                <a16:creationId xmlns:a16="http://schemas.microsoft.com/office/drawing/2014/main" id="{1B8E9DA8-3993-4CAF-8214-A413420E81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EC369E-05E0-41E5-A080-C239385E24A9}"/>
              </a:ext>
            </a:extLst>
          </p:cNvPr>
          <p:cNvSpPr>
            <a:spLocks noGrp="1"/>
          </p:cNvSpPr>
          <p:nvPr>
            <p:ph type="sldNum" sz="quarter" idx="12"/>
          </p:nvPr>
        </p:nvSpPr>
        <p:spPr/>
        <p:txBody>
          <a:bodyPr/>
          <a:lstStyle/>
          <a:p>
            <a:fld id="{6F0C74CA-A429-4887-BD0C-6B449F08BFD7}" type="slidenum">
              <a:rPr lang="en-US" smtClean="0"/>
              <a:t>‹#›</a:t>
            </a:fld>
            <a:endParaRPr lang="en-US"/>
          </a:p>
        </p:txBody>
      </p:sp>
    </p:spTree>
    <p:extLst>
      <p:ext uri="{BB962C8B-B14F-4D97-AF65-F5344CB8AC3E}">
        <p14:creationId xmlns:p14="http://schemas.microsoft.com/office/powerpoint/2010/main" val="1074387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BC71E-94C4-4079-839D-1D1A87B2A7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2E8EBE-31DB-40BD-A9E9-5A0BC77CAE73}"/>
              </a:ext>
            </a:extLst>
          </p:cNvPr>
          <p:cNvSpPr>
            <a:spLocks noGrp="1"/>
          </p:cNvSpPr>
          <p:nvPr>
            <p:ph type="dt" sz="half" idx="10"/>
          </p:nvPr>
        </p:nvSpPr>
        <p:spPr/>
        <p:txBody>
          <a:bodyPr/>
          <a:lstStyle/>
          <a:p>
            <a:fld id="{902F856E-ABA6-4BB4-9B32-91263B25C176}" type="datetimeFigureOut">
              <a:rPr lang="en-US" smtClean="0"/>
              <a:t>6/16/2021</a:t>
            </a:fld>
            <a:endParaRPr lang="en-US"/>
          </a:p>
        </p:txBody>
      </p:sp>
      <p:sp>
        <p:nvSpPr>
          <p:cNvPr id="4" name="Footer Placeholder 3">
            <a:extLst>
              <a:ext uri="{FF2B5EF4-FFF2-40B4-BE49-F238E27FC236}">
                <a16:creationId xmlns:a16="http://schemas.microsoft.com/office/drawing/2014/main" id="{334BC9FC-4728-4550-BFFA-CE80F6578B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FCABE2-F50B-4D46-B459-E72ADBCCDBBB}"/>
              </a:ext>
            </a:extLst>
          </p:cNvPr>
          <p:cNvSpPr>
            <a:spLocks noGrp="1"/>
          </p:cNvSpPr>
          <p:nvPr>
            <p:ph type="sldNum" sz="quarter" idx="12"/>
          </p:nvPr>
        </p:nvSpPr>
        <p:spPr/>
        <p:txBody>
          <a:bodyPr/>
          <a:lstStyle/>
          <a:p>
            <a:fld id="{6F0C74CA-A429-4887-BD0C-6B449F08BFD7}" type="slidenum">
              <a:rPr lang="en-US" smtClean="0"/>
              <a:t>‹#›</a:t>
            </a:fld>
            <a:endParaRPr lang="en-US"/>
          </a:p>
        </p:txBody>
      </p:sp>
    </p:spTree>
    <p:extLst>
      <p:ext uri="{BB962C8B-B14F-4D97-AF65-F5344CB8AC3E}">
        <p14:creationId xmlns:p14="http://schemas.microsoft.com/office/powerpoint/2010/main" val="1001679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91145D-A91E-44B5-8C3B-689B944F335D}"/>
              </a:ext>
            </a:extLst>
          </p:cNvPr>
          <p:cNvSpPr>
            <a:spLocks noGrp="1"/>
          </p:cNvSpPr>
          <p:nvPr>
            <p:ph type="dt" sz="half" idx="10"/>
          </p:nvPr>
        </p:nvSpPr>
        <p:spPr/>
        <p:txBody>
          <a:bodyPr/>
          <a:lstStyle/>
          <a:p>
            <a:fld id="{902F856E-ABA6-4BB4-9B32-91263B25C176}" type="datetimeFigureOut">
              <a:rPr lang="en-US" smtClean="0"/>
              <a:t>6/16/2021</a:t>
            </a:fld>
            <a:endParaRPr lang="en-US"/>
          </a:p>
        </p:txBody>
      </p:sp>
      <p:sp>
        <p:nvSpPr>
          <p:cNvPr id="3" name="Footer Placeholder 2">
            <a:extLst>
              <a:ext uri="{FF2B5EF4-FFF2-40B4-BE49-F238E27FC236}">
                <a16:creationId xmlns:a16="http://schemas.microsoft.com/office/drawing/2014/main" id="{D4AF7C7D-A9DE-4808-BC16-47C34DA8FB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E62ACE-2F61-4A1C-9929-D8F1C5453993}"/>
              </a:ext>
            </a:extLst>
          </p:cNvPr>
          <p:cNvSpPr>
            <a:spLocks noGrp="1"/>
          </p:cNvSpPr>
          <p:nvPr>
            <p:ph type="sldNum" sz="quarter" idx="12"/>
          </p:nvPr>
        </p:nvSpPr>
        <p:spPr/>
        <p:txBody>
          <a:bodyPr/>
          <a:lstStyle/>
          <a:p>
            <a:fld id="{6F0C74CA-A429-4887-BD0C-6B449F08BFD7}" type="slidenum">
              <a:rPr lang="en-US" smtClean="0"/>
              <a:t>‹#›</a:t>
            </a:fld>
            <a:endParaRPr lang="en-US"/>
          </a:p>
        </p:txBody>
      </p:sp>
    </p:spTree>
    <p:extLst>
      <p:ext uri="{BB962C8B-B14F-4D97-AF65-F5344CB8AC3E}">
        <p14:creationId xmlns:p14="http://schemas.microsoft.com/office/powerpoint/2010/main" val="39459019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6BC1E-3DDA-40A5-82F9-661288278A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07FD49-6580-436A-99BE-607D02E929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63C53E-BAAD-45FC-B040-BB952F65A3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68725C-C311-4801-A0EF-7B2C36CE1EFF}"/>
              </a:ext>
            </a:extLst>
          </p:cNvPr>
          <p:cNvSpPr>
            <a:spLocks noGrp="1"/>
          </p:cNvSpPr>
          <p:nvPr>
            <p:ph type="dt" sz="half" idx="10"/>
          </p:nvPr>
        </p:nvSpPr>
        <p:spPr/>
        <p:txBody>
          <a:bodyPr/>
          <a:lstStyle/>
          <a:p>
            <a:fld id="{902F856E-ABA6-4BB4-9B32-91263B25C176}" type="datetimeFigureOut">
              <a:rPr lang="en-US" smtClean="0"/>
              <a:t>6/16/2021</a:t>
            </a:fld>
            <a:endParaRPr lang="en-US"/>
          </a:p>
        </p:txBody>
      </p:sp>
      <p:sp>
        <p:nvSpPr>
          <p:cNvPr id="6" name="Footer Placeholder 5">
            <a:extLst>
              <a:ext uri="{FF2B5EF4-FFF2-40B4-BE49-F238E27FC236}">
                <a16:creationId xmlns:a16="http://schemas.microsoft.com/office/drawing/2014/main" id="{9BE3B1B1-9AAD-40E0-A6B4-EB4FD0EEE2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FBFEEE-2E67-4DC2-9152-D901491C7F4B}"/>
              </a:ext>
            </a:extLst>
          </p:cNvPr>
          <p:cNvSpPr>
            <a:spLocks noGrp="1"/>
          </p:cNvSpPr>
          <p:nvPr>
            <p:ph type="sldNum" sz="quarter" idx="12"/>
          </p:nvPr>
        </p:nvSpPr>
        <p:spPr/>
        <p:txBody>
          <a:bodyPr/>
          <a:lstStyle/>
          <a:p>
            <a:fld id="{6F0C74CA-A429-4887-BD0C-6B449F08BFD7}" type="slidenum">
              <a:rPr lang="en-US" smtClean="0"/>
              <a:t>‹#›</a:t>
            </a:fld>
            <a:endParaRPr lang="en-US"/>
          </a:p>
        </p:txBody>
      </p:sp>
    </p:spTree>
    <p:extLst>
      <p:ext uri="{BB962C8B-B14F-4D97-AF65-F5344CB8AC3E}">
        <p14:creationId xmlns:p14="http://schemas.microsoft.com/office/powerpoint/2010/main" val="3305521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A59A9-D07E-4B72-93E5-E0ED6DCCDF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3B8B96-B2FF-4E45-B3E7-B2E5BAAB3D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A5E691-A6F5-4F86-BF01-C57AFBB51B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7664AA-89A5-4E59-94EC-61BFE5D6CE4B}"/>
              </a:ext>
            </a:extLst>
          </p:cNvPr>
          <p:cNvSpPr>
            <a:spLocks noGrp="1"/>
          </p:cNvSpPr>
          <p:nvPr>
            <p:ph type="dt" sz="half" idx="10"/>
          </p:nvPr>
        </p:nvSpPr>
        <p:spPr/>
        <p:txBody>
          <a:bodyPr/>
          <a:lstStyle/>
          <a:p>
            <a:fld id="{902F856E-ABA6-4BB4-9B32-91263B25C176}" type="datetimeFigureOut">
              <a:rPr lang="en-US" smtClean="0"/>
              <a:t>6/16/2021</a:t>
            </a:fld>
            <a:endParaRPr lang="en-US"/>
          </a:p>
        </p:txBody>
      </p:sp>
      <p:sp>
        <p:nvSpPr>
          <p:cNvPr id="6" name="Footer Placeholder 5">
            <a:extLst>
              <a:ext uri="{FF2B5EF4-FFF2-40B4-BE49-F238E27FC236}">
                <a16:creationId xmlns:a16="http://schemas.microsoft.com/office/drawing/2014/main" id="{495BB2C4-AB67-4862-BAB6-72CE1B9AED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78CEB1-E6F4-4F00-A368-5CB9683BC92D}"/>
              </a:ext>
            </a:extLst>
          </p:cNvPr>
          <p:cNvSpPr>
            <a:spLocks noGrp="1"/>
          </p:cNvSpPr>
          <p:nvPr>
            <p:ph type="sldNum" sz="quarter" idx="12"/>
          </p:nvPr>
        </p:nvSpPr>
        <p:spPr/>
        <p:txBody>
          <a:bodyPr/>
          <a:lstStyle/>
          <a:p>
            <a:fld id="{6F0C74CA-A429-4887-BD0C-6B449F08BFD7}" type="slidenum">
              <a:rPr lang="en-US" smtClean="0"/>
              <a:t>‹#›</a:t>
            </a:fld>
            <a:endParaRPr lang="en-US"/>
          </a:p>
        </p:txBody>
      </p:sp>
    </p:spTree>
    <p:extLst>
      <p:ext uri="{BB962C8B-B14F-4D97-AF65-F5344CB8AC3E}">
        <p14:creationId xmlns:p14="http://schemas.microsoft.com/office/powerpoint/2010/main" val="2894302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A034D-1524-4D72-9A5B-E02B9D8CB3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DCDB93-92D8-4D08-8114-31D853D31C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7CD30F-4464-4371-A102-C5D3E5FF6FD4}"/>
              </a:ext>
            </a:extLst>
          </p:cNvPr>
          <p:cNvSpPr>
            <a:spLocks noGrp="1"/>
          </p:cNvSpPr>
          <p:nvPr>
            <p:ph type="dt" sz="half" idx="10"/>
          </p:nvPr>
        </p:nvSpPr>
        <p:spPr/>
        <p:txBody>
          <a:bodyPr/>
          <a:lstStyle/>
          <a:p>
            <a:fld id="{902F856E-ABA6-4BB4-9B32-91263B25C176}" type="datetimeFigureOut">
              <a:rPr lang="en-US" smtClean="0"/>
              <a:t>6/16/2021</a:t>
            </a:fld>
            <a:endParaRPr lang="en-US"/>
          </a:p>
        </p:txBody>
      </p:sp>
      <p:sp>
        <p:nvSpPr>
          <p:cNvPr id="5" name="Footer Placeholder 4">
            <a:extLst>
              <a:ext uri="{FF2B5EF4-FFF2-40B4-BE49-F238E27FC236}">
                <a16:creationId xmlns:a16="http://schemas.microsoft.com/office/drawing/2014/main" id="{242DAC11-542D-4D94-9F68-4225EBD8D9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CC8C8E-8A71-4693-8867-6563C00A1F7E}"/>
              </a:ext>
            </a:extLst>
          </p:cNvPr>
          <p:cNvSpPr>
            <a:spLocks noGrp="1"/>
          </p:cNvSpPr>
          <p:nvPr>
            <p:ph type="sldNum" sz="quarter" idx="12"/>
          </p:nvPr>
        </p:nvSpPr>
        <p:spPr/>
        <p:txBody>
          <a:bodyPr/>
          <a:lstStyle/>
          <a:p>
            <a:fld id="{6F0C74CA-A429-4887-BD0C-6B449F08BFD7}" type="slidenum">
              <a:rPr lang="en-US" smtClean="0"/>
              <a:t>‹#›</a:t>
            </a:fld>
            <a:endParaRPr lang="en-US"/>
          </a:p>
        </p:txBody>
      </p:sp>
    </p:spTree>
    <p:extLst>
      <p:ext uri="{BB962C8B-B14F-4D97-AF65-F5344CB8AC3E}">
        <p14:creationId xmlns:p14="http://schemas.microsoft.com/office/powerpoint/2010/main" val="6208034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35A9B6-4745-485F-93A8-901F49D5C6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C1CAF2-E195-430F-9937-B902022F25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892A9C-3172-40D6-8CDE-75AF8F0519BC}"/>
              </a:ext>
            </a:extLst>
          </p:cNvPr>
          <p:cNvSpPr>
            <a:spLocks noGrp="1"/>
          </p:cNvSpPr>
          <p:nvPr>
            <p:ph type="dt" sz="half" idx="10"/>
          </p:nvPr>
        </p:nvSpPr>
        <p:spPr/>
        <p:txBody>
          <a:bodyPr/>
          <a:lstStyle/>
          <a:p>
            <a:fld id="{902F856E-ABA6-4BB4-9B32-91263B25C176}" type="datetimeFigureOut">
              <a:rPr lang="en-US" smtClean="0"/>
              <a:t>6/16/2021</a:t>
            </a:fld>
            <a:endParaRPr lang="en-US"/>
          </a:p>
        </p:txBody>
      </p:sp>
      <p:sp>
        <p:nvSpPr>
          <p:cNvPr id="5" name="Footer Placeholder 4">
            <a:extLst>
              <a:ext uri="{FF2B5EF4-FFF2-40B4-BE49-F238E27FC236}">
                <a16:creationId xmlns:a16="http://schemas.microsoft.com/office/drawing/2014/main" id="{5135BBF9-B98E-4740-A770-A7054B64A6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3DC20D-FAF0-4EEF-A7A0-1BACE7925FB7}"/>
              </a:ext>
            </a:extLst>
          </p:cNvPr>
          <p:cNvSpPr>
            <a:spLocks noGrp="1"/>
          </p:cNvSpPr>
          <p:nvPr>
            <p:ph type="sldNum" sz="quarter" idx="12"/>
          </p:nvPr>
        </p:nvSpPr>
        <p:spPr/>
        <p:txBody>
          <a:bodyPr/>
          <a:lstStyle/>
          <a:p>
            <a:fld id="{6F0C74CA-A429-4887-BD0C-6B449F08BFD7}" type="slidenum">
              <a:rPr lang="en-US" smtClean="0"/>
              <a:t>‹#›</a:t>
            </a:fld>
            <a:endParaRPr lang="en-US"/>
          </a:p>
        </p:txBody>
      </p:sp>
    </p:spTree>
    <p:extLst>
      <p:ext uri="{BB962C8B-B14F-4D97-AF65-F5344CB8AC3E}">
        <p14:creationId xmlns:p14="http://schemas.microsoft.com/office/powerpoint/2010/main" val="1442242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2D1EF-8EC6-4F4C-ADAF-4891BA73513F}"/>
              </a:ext>
            </a:extLst>
          </p:cNvPr>
          <p:cNvSpPr>
            <a:spLocks noGrp="1"/>
          </p:cNvSpPr>
          <p:nvPr>
            <p:ph type="ctrTitle" hasCustomPrompt="1"/>
          </p:nvPr>
        </p:nvSpPr>
        <p:spPr>
          <a:xfrm>
            <a:off x="4504765" y="2597691"/>
            <a:ext cx="6849035" cy="831309"/>
          </a:xfrm>
        </p:spPr>
        <p:txBody>
          <a:bodyPr anchor="b">
            <a:normAutofit/>
          </a:bodyPr>
          <a:lstStyle>
            <a:lvl1pPr algn="r">
              <a:defRPr sz="3200" b="0" i="0">
                <a:solidFill>
                  <a:srgbClr val="3E0052"/>
                </a:solidFill>
                <a:latin typeface="Avenir Next Medium" panose="020B0503020202020204" pitchFamily="34" charset="0"/>
                <a:cs typeface="Calibri" panose="020F0502020204030204" pitchFamily="34" charset="0"/>
              </a:defRPr>
            </a:lvl1pPr>
          </a:lstStyle>
          <a:p>
            <a:r>
              <a:rPr lang="en-US" dirty="0"/>
              <a:t>Presentation Title Goes Here</a:t>
            </a:r>
          </a:p>
        </p:txBody>
      </p:sp>
      <p:pic>
        <p:nvPicPr>
          <p:cNvPr id="51" name="Picture 50">
            <a:extLst>
              <a:ext uri="{FF2B5EF4-FFF2-40B4-BE49-F238E27FC236}">
                <a16:creationId xmlns:a16="http://schemas.microsoft.com/office/drawing/2014/main" id="{D063F273-E479-B342-9368-74B386F1A257}"/>
              </a:ext>
            </a:extLst>
          </p:cNvPr>
          <p:cNvPicPr>
            <a:picLocks noChangeAspect="1"/>
          </p:cNvPicPr>
          <p:nvPr userDrawn="1"/>
        </p:nvPicPr>
        <p:blipFill rotWithShape="1">
          <a:blip r:embed="rId2"/>
          <a:srcRect l="84911" b="52616"/>
          <a:stretch/>
        </p:blipFill>
        <p:spPr>
          <a:xfrm>
            <a:off x="-543361" y="822183"/>
            <a:ext cx="5053258" cy="4949966"/>
          </a:xfrm>
          <a:prstGeom prst="rect">
            <a:avLst/>
          </a:prstGeom>
        </p:spPr>
      </p:pic>
      <p:pic>
        <p:nvPicPr>
          <p:cNvPr id="52" name="Picture 51">
            <a:extLst>
              <a:ext uri="{FF2B5EF4-FFF2-40B4-BE49-F238E27FC236}">
                <a16:creationId xmlns:a16="http://schemas.microsoft.com/office/drawing/2014/main" id="{360946D4-9601-9543-A36B-95042112E35C}"/>
              </a:ext>
            </a:extLst>
          </p:cNvPr>
          <p:cNvPicPr>
            <a:picLocks noChangeAspect="1"/>
          </p:cNvPicPr>
          <p:nvPr userDrawn="1"/>
        </p:nvPicPr>
        <p:blipFill>
          <a:blip r:embed="rId2"/>
          <a:stretch>
            <a:fillRect/>
          </a:stretch>
        </p:blipFill>
        <p:spPr>
          <a:xfrm>
            <a:off x="9271864" y="5296392"/>
            <a:ext cx="2362386" cy="736919"/>
          </a:xfrm>
          <a:prstGeom prst="rect">
            <a:avLst/>
          </a:prstGeom>
        </p:spPr>
      </p:pic>
      <p:grpSp>
        <p:nvGrpSpPr>
          <p:cNvPr id="6" name="Group 5">
            <a:extLst>
              <a:ext uri="{FF2B5EF4-FFF2-40B4-BE49-F238E27FC236}">
                <a16:creationId xmlns:a16="http://schemas.microsoft.com/office/drawing/2014/main" id="{16FB61A2-853F-6E40-9BA4-E53D8C13D4EF}"/>
              </a:ext>
            </a:extLst>
          </p:cNvPr>
          <p:cNvGrpSpPr/>
          <p:nvPr userDrawn="1"/>
        </p:nvGrpSpPr>
        <p:grpSpPr>
          <a:xfrm>
            <a:off x="838200" y="6230010"/>
            <a:ext cx="10515600" cy="128926"/>
            <a:chOff x="838200" y="6440133"/>
            <a:chExt cx="10515600" cy="128926"/>
          </a:xfrm>
        </p:grpSpPr>
        <p:cxnSp>
          <p:nvCxnSpPr>
            <p:cNvPr id="7" name="Straight Connector 6">
              <a:extLst>
                <a:ext uri="{FF2B5EF4-FFF2-40B4-BE49-F238E27FC236}">
                  <a16:creationId xmlns:a16="http://schemas.microsoft.com/office/drawing/2014/main" id="{CE6B3473-04EF-2C44-A26C-26D99FF99ED8}"/>
                </a:ext>
              </a:extLst>
            </p:cNvPr>
            <p:cNvCxnSpPr>
              <a:cxnSpLocks/>
            </p:cNvCxnSpPr>
            <p:nvPr userDrawn="1"/>
          </p:nvCxnSpPr>
          <p:spPr>
            <a:xfrm>
              <a:off x="1607128" y="6440133"/>
              <a:ext cx="9746672" cy="0"/>
            </a:xfrm>
            <a:prstGeom prst="line">
              <a:avLst/>
            </a:prstGeom>
            <a:ln w="25400" cap="rnd">
              <a:solidFill>
                <a:srgbClr val="F1642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446CFEF-31B5-4940-96D8-0C14D357D4C3}"/>
                </a:ext>
              </a:extLst>
            </p:cNvPr>
            <p:cNvCxnSpPr>
              <a:cxnSpLocks/>
            </p:cNvCxnSpPr>
            <p:nvPr userDrawn="1"/>
          </p:nvCxnSpPr>
          <p:spPr>
            <a:xfrm>
              <a:off x="838200" y="6504596"/>
              <a:ext cx="10515600" cy="0"/>
            </a:xfrm>
            <a:prstGeom prst="line">
              <a:avLst/>
            </a:prstGeom>
            <a:ln w="25400" cap="rnd">
              <a:solidFill>
                <a:srgbClr val="8CC73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55188E5-790E-FE42-9CF3-B0DD69367D40}"/>
                </a:ext>
              </a:extLst>
            </p:cNvPr>
            <p:cNvCxnSpPr>
              <a:cxnSpLocks/>
            </p:cNvCxnSpPr>
            <p:nvPr userDrawn="1"/>
          </p:nvCxnSpPr>
          <p:spPr>
            <a:xfrm>
              <a:off x="1170710" y="6569059"/>
              <a:ext cx="10183090" cy="0"/>
            </a:xfrm>
            <a:prstGeom prst="line">
              <a:avLst/>
            </a:prstGeom>
            <a:ln w="25400" cap="rnd">
              <a:solidFill>
                <a:srgbClr val="00A9E7"/>
              </a:solidFill>
            </a:ln>
          </p:spPr>
          <p:style>
            <a:lnRef idx="1">
              <a:schemeClr val="accent1"/>
            </a:lnRef>
            <a:fillRef idx="0">
              <a:schemeClr val="accent1"/>
            </a:fillRef>
            <a:effectRef idx="0">
              <a:schemeClr val="accent1"/>
            </a:effectRef>
            <a:fontRef idx="minor">
              <a:schemeClr val="tx1"/>
            </a:fontRef>
          </p:style>
        </p:cxnSp>
      </p:grpSp>
      <p:sp>
        <p:nvSpPr>
          <p:cNvPr id="13" name="Text Placeholder 3" descr="&#10;">
            <a:extLst>
              <a:ext uri="{FF2B5EF4-FFF2-40B4-BE49-F238E27FC236}">
                <a16:creationId xmlns:a16="http://schemas.microsoft.com/office/drawing/2014/main" id="{99FA01A8-65D0-4E52-9C63-E0180A639D18}"/>
              </a:ext>
              <a:ext uri="{C183D7F6-B498-43B3-948B-1728B52AA6E4}">
                <adec:decorative xmlns:adec="http://schemas.microsoft.com/office/drawing/2017/decorative" val="0"/>
              </a:ext>
            </a:extLst>
          </p:cNvPr>
          <p:cNvSpPr>
            <a:spLocks noGrp="1"/>
          </p:cNvSpPr>
          <p:nvPr>
            <p:ph type="body" sz="quarter" idx="10" hasCustomPrompt="1"/>
          </p:nvPr>
        </p:nvSpPr>
        <p:spPr>
          <a:xfrm>
            <a:off x="5036952" y="3628885"/>
            <a:ext cx="6370414" cy="590931"/>
          </a:xfrm>
        </p:spPr>
        <p:txBody>
          <a:bodyPr vert="horz" lIns="91440" tIns="45720" rIns="91440" bIns="45720" rtlCol="0" anchor="b">
            <a:normAutofit/>
          </a:bodyPr>
          <a:lstStyle>
            <a:lvl1pPr>
              <a:defRPr lang="en-US" sz="3200" b="0" i="0" noProof="0" dirty="0" smtClean="0">
                <a:solidFill>
                  <a:srgbClr val="3E0052"/>
                </a:solidFill>
                <a:latin typeface="Avenir Next Medium" panose="020B0503020202020204" pitchFamily="34" charset="0"/>
                <a:cs typeface="Calibri" panose="020F0502020204030204" pitchFamily="34" charset="0"/>
              </a:defRPr>
            </a:lvl1pPr>
          </a:lstStyle>
          <a:p>
            <a:pPr lvl="0" algn="r">
              <a:spcBef>
                <a:spcPct val="0"/>
              </a:spcBef>
              <a:buNone/>
            </a:pPr>
            <a:r>
              <a:rPr kumimoji="0" lang="en-US" sz="1800" b="0" i="0" u="none" strike="noStrike" kern="1200" cap="none" spc="0" normalizeH="0" baseline="0" noProof="0" dirty="0">
                <a:ln>
                  <a:noFill/>
                </a:ln>
                <a:solidFill>
                  <a:srgbClr val="517891"/>
                </a:solidFill>
                <a:effectLst/>
                <a:uLnTx/>
                <a:uFillTx/>
                <a:latin typeface="Avenir Next" panose="020B0503020202020204" pitchFamily="34" charset="0"/>
                <a:ea typeface="Verdana" panose="020B0604030504040204" pitchFamily="34" charset="0"/>
                <a:cs typeface="Verdana" panose="020B0604030504040204" pitchFamily="34" charset="0"/>
              </a:rPr>
              <a:t>Subtitle Goes Here</a:t>
            </a:r>
            <a:endParaRPr kumimoji="0" lang="en-US" sz="1800" b="0" i="0" u="none" strike="noStrike" kern="1200" cap="none" spc="0" normalizeH="0" baseline="30000" noProof="0" dirty="0">
              <a:ln>
                <a:noFill/>
              </a:ln>
              <a:solidFill>
                <a:srgbClr val="517891"/>
              </a:solidFill>
              <a:effectLst/>
              <a:uLnTx/>
              <a:uFillTx/>
              <a:latin typeface="Avenir Next" panose="020B0503020202020204" pitchFamily="34" charset="0"/>
              <a:ea typeface="Verdana" panose="020B0604030504040204" pitchFamily="34" charset="0"/>
              <a:cs typeface="Verdana" panose="020B0604030504040204" pitchFamily="34" charset="0"/>
            </a:endParaRPr>
          </a:p>
          <a:p>
            <a:pPr lvl="0" algn="r">
              <a:spcBef>
                <a:spcPct val="0"/>
              </a:spcBef>
              <a:buNone/>
            </a:pPr>
            <a:r>
              <a:rPr kumimoji="0" lang="en-US" sz="1800" b="0" i="0" u="none" strike="noStrike" kern="1200" cap="none" spc="0" normalizeH="0" baseline="0" noProof="0" dirty="0">
                <a:ln>
                  <a:noFill/>
                </a:ln>
                <a:solidFill>
                  <a:srgbClr val="517891"/>
                </a:solidFill>
                <a:effectLst/>
                <a:uLnTx/>
                <a:uFillTx/>
                <a:latin typeface="Avenir Next" panose="020B0503020202020204" pitchFamily="34" charset="0"/>
                <a:ea typeface="Verdana" panose="020B0604030504040204" pitchFamily="34" charset="0"/>
                <a:cs typeface="Verdana" panose="020B0604030504040204" pitchFamily="34" charset="0"/>
              </a:rPr>
              <a:t>Location / Date /  Goes Here</a:t>
            </a:r>
            <a:endParaRPr kumimoji="0" lang="en-US" sz="1800" b="0" i="0" u="none" strike="noStrike" kern="1200" cap="none" spc="0" normalizeH="0" baseline="30000" noProof="0" dirty="0">
              <a:ln>
                <a:noFill/>
              </a:ln>
              <a:solidFill>
                <a:srgbClr val="517891"/>
              </a:solidFill>
              <a:effectLst/>
              <a:uLnTx/>
              <a:uFillTx/>
              <a:latin typeface="Avenir Next" panose="020B050302020202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92727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7D570-0F82-AA4A-983F-798DC6788EDD}"/>
              </a:ext>
            </a:extLst>
          </p:cNvPr>
          <p:cNvSpPr>
            <a:spLocks noGrp="1"/>
          </p:cNvSpPr>
          <p:nvPr>
            <p:ph type="title"/>
          </p:nvPr>
        </p:nvSpPr>
        <p:spPr/>
        <p:txBody>
          <a:bodyPr/>
          <a:lstStyle>
            <a:lvl1pPr>
              <a:defRPr>
                <a:solidFill>
                  <a:srgbClr val="3E005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8932A50-EFCC-9443-BE10-96D162014F34}"/>
              </a:ext>
            </a:extLst>
          </p:cNvPr>
          <p:cNvSpPr>
            <a:spLocks noGrp="1"/>
          </p:cNvSpPr>
          <p:nvPr>
            <p:ph idx="1"/>
          </p:nvPr>
        </p:nvSpPr>
        <p:spPr/>
        <p:txBody>
          <a:bodyPr>
            <a:normAutofit/>
          </a:bodyPr>
          <a:lstStyle>
            <a:lvl1pPr>
              <a:defRPr sz="2800">
                <a:solidFill>
                  <a:srgbClr val="474B56"/>
                </a:solidFill>
              </a:defRPr>
            </a:lvl1pPr>
            <a:lvl2pPr>
              <a:defRPr sz="2400">
                <a:solidFill>
                  <a:srgbClr val="517891"/>
                </a:solidFill>
              </a:defRPr>
            </a:lvl2pPr>
            <a:lvl3pPr>
              <a:defRPr sz="2000">
                <a:solidFill>
                  <a:srgbClr val="517891"/>
                </a:solidFill>
              </a:defRPr>
            </a:lvl3pPr>
            <a:lvl4pPr>
              <a:defRPr sz="1800">
                <a:solidFill>
                  <a:srgbClr val="517891"/>
                </a:solidFill>
              </a:defRPr>
            </a:lvl4pPr>
            <a:lvl5pPr>
              <a:defRPr sz="1800">
                <a:solidFill>
                  <a:srgbClr val="51789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34" name="Picture 233">
            <a:extLst>
              <a:ext uri="{FF2B5EF4-FFF2-40B4-BE49-F238E27FC236}">
                <a16:creationId xmlns:a16="http://schemas.microsoft.com/office/drawing/2014/main" id="{AFD2E5E3-B045-C641-B255-472459999BFF}"/>
              </a:ext>
            </a:extLst>
          </p:cNvPr>
          <p:cNvPicPr>
            <a:picLocks noChangeAspect="1"/>
          </p:cNvPicPr>
          <p:nvPr userDrawn="1"/>
        </p:nvPicPr>
        <p:blipFill rotWithShape="1">
          <a:blip r:embed="rId2"/>
          <a:srcRect l="84911" b="52616"/>
          <a:stretch/>
        </p:blipFill>
        <p:spPr>
          <a:xfrm>
            <a:off x="10875352" y="561551"/>
            <a:ext cx="574527" cy="562783"/>
          </a:xfrm>
          <a:prstGeom prst="rect">
            <a:avLst/>
          </a:prstGeom>
        </p:spPr>
      </p:pic>
      <p:grpSp>
        <p:nvGrpSpPr>
          <p:cNvPr id="4" name="Group 3">
            <a:extLst>
              <a:ext uri="{FF2B5EF4-FFF2-40B4-BE49-F238E27FC236}">
                <a16:creationId xmlns:a16="http://schemas.microsoft.com/office/drawing/2014/main" id="{A186C334-0CAD-374B-8624-829354119FA1}"/>
              </a:ext>
            </a:extLst>
          </p:cNvPr>
          <p:cNvGrpSpPr/>
          <p:nvPr userDrawn="1"/>
        </p:nvGrpSpPr>
        <p:grpSpPr>
          <a:xfrm>
            <a:off x="838200" y="6230010"/>
            <a:ext cx="10515600" cy="128926"/>
            <a:chOff x="838200" y="6440133"/>
            <a:chExt cx="10515600" cy="128926"/>
          </a:xfrm>
        </p:grpSpPr>
        <p:cxnSp>
          <p:nvCxnSpPr>
            <p:cNvPr id="6" name="Straight Connector 5">
              <a:extLst>
                <a:ext uri="{FF2B5EF4-FFF2-40B4-BE49-F238E27FC236}">
                  <a16:creationId xmlns:a16="http://schemas.microsoft.com/office/drawing/2014/main" id="{CD75522B-478E-6E4E-AF64-2319397D812B}"/>
                </a:ext>
              </a:extLst>
            </p:cNvPr>
            <p:cNvCxnSpPr>
              <a:cxnSpLocks/>
            </p:cNvCxnSpPr>
            <p:nvPr userDrawn="1"/>
          </p:nvCxnSpPr>
          <p:spPr>
            <a:xfrm>
              <a:off x="1607128" y="6440133"/>
              <a:ext cx="9746672" cy="0"/>
            </a:xfrm>
            <a:prstGeom prst="line">
              <a:avLst/>
            </a:prstGeom>
            <a:ln w="25400" cap="rnd">
              <a:solidFill>
                <a:srgbClr val="F16422"/>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7AF55F80-BFC9-0647-8B93-0E0ADD125DB8}"/>
                </a:ext>
              </a:extLst>
            </p:cNvPr>
            <p:cNvCxnSpPr>
              <a:cxnSpLocks/>
            </p:cNvCxnSpPr>
            <p:nvPr userDrawn="1"/>
          </p:nvCxnSpPr>
          <p:spPr>
            <a:xfrm>
              <a:off x="838200" y="6504596"/>
              <a:ext cx="10515600" cy="0"/>
            </a:xfrm>
            <a:prstGeom prst="line">
              <a:avLst/>
            </a:prstGeom>
            <a:ln w="25400" cap="rnd">
              <a:solidFill>
                <a:srgbClr val="8CC73F"/>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AB46EDC1-D7AD-754E-ABD7-60924A30EAF4}"/>
                </a:ext>
              </a:extLst>
            </p:cNvPr>
            <p:cNvCxnSpPr>
              <a:cxnSpLocks/>
            </p:cNvCxnSpPr>
            <p:nvPr userDrawn="1"/>
          </p:nvCxnSpPr>
          <p:spPr>
            <a:xfrm>
              <a:off x="1170710" y="6569059"/>
              <a:ext cx="10183090" cy="0"/>
            </a:xfrm>
            <a:prstGeom prst="line">
              <a:avLst/>
            </a:prstGeom>
            <a:ln w="25400" cap="rnd">
              <a:solidFill>
                <a:srgbClr val="00A9E7"/>
              </a:solidFill>
            </a:ln>
          </p:spPr>
          <p:style>
            <a:lnRef idx="1">
              <a:schemeClr val="accent1"/>
            </a:lnRef>
            <a:fillRef idx="0">
              <a:schemeClr val="accent1"/>
            </a:fillRef>
            <a:effectRef idx="0">
              <a:schemeClr val="accent1"/>
            </a:effectRef>
            <a:fontRef idx="minor">
              <a:schemeClr val="tx1"/>
            </a:fontRef>
          </p:style>
        </p:cxnSp>
      </p:grpSp>
      <p:cxnSp>
        <p:nvCxnSpPr>
          <p:cNvPr id="115" name="Straight Connector 114">
            <a:extLst>
              <a:ext uri="{FF2B5EF4-FFF2-40B4-BE49-F238E27FC236}">
                <a16:creationId xmlns:a16="http://schemas.microsoft.com/office/drawing/2014/main" id="{CC2291B4-9F9E-9C4B-88BB-61A1A3994F58}"/>
              </a:ext>
            </a:extLst>
          </p:cNvPr>
          <p:cNvCxnSpPr/>
          <p:nvPr userDrawn="1"/>
        </p:nvCxnSpPr>
        <p:spPr>
          <a:xfrm>
            <a:off x="838200" y="1242821"/>
            <a:ext cx="10515600" cy="0"/>
          </a:xfrm>
          <a:prstGeom prst="line">
            <a:avLst/>
          </a:prstGeom>
          <a:ln w="15875" cap="rnd">
            <a:solidFill>
              <a:srgbClr val="517790"/>
            </a:solidFill>
          </a:ln>
        </p:spPr>
        <p:style>
          <a:lnRef idx="1">
            <a:schemeClr val="accent1"/>
          </a:lnRef>
          <a:fillRef idx="0">
            <a:schemeClr val="accent1"/>
          </a:fillRef>
          <a:effectRef idx="0">
            <a:schemeClr val="accent1"/>
          </a:effectRef>
          <a:fontRef idx="minor">
            <a:schemeClr val="tx1"/>
          </a:fontRef>
        </p:style>
      </p:cxnSp>
      <p:sp>
        <p:nvSpPr>
          <p:cNvPr id="11" name="Date Placeholder 3">
            <a:extLst>
              <a:ext uri="{FF2B5EF4-FFF2-40B4-BE49-F238E27FC236}">
                <a16:creationId xmlns:a16="http://schemas.microsoft.com/office/drawing/2014/main" id="{2CCD366D-A093-304E-8DAE-96EC9A65D4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5B1712-D665-8D48-A115-B30EC50DD038}" type="datetimeFigureOut">
              <a:rPr lang="en-US" smtClean="0"/>
              <a:t>6/16/2021</a:t>
            </a:fld>
            <a:endParaRPr lang="en-US"/>
          </a:p>
        </p:txBody>
      </p:sp>
      <p:sp>
        <p:nvSpPr>
          <p:cNvPr id="12" name="Footer Placeholder 4">
            <a:extLst>
              <a:ext uri="{FF2B5EF4-FFF2-40B4-BE49-F238E27FC236}">
                <a16:creationId xmlns:a16="http://schemas.microsoft.com/office/drawing/2014/main" id="{73BDF7BF-6695-1E41-AA37-AED387DDEB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3" name="Slide Number Placeholder 5">
            <a:extLst>
              <a:ext uri="{FF2B5EF4-FFF2-40B4-BE49-F238E27FC236}">
                <a16:creationId xmlns:a16="http://schemas.microsoft.com/office/drawing/2014/main" id="{1C86A9B1-0718-544D-A318-31917CB048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50224-1F63-AB4C-B109-83CB16CE5C1C}" type="slidenum">
              <a:rPr lang="en-US" smtClean="0"/>
              <a:t>‹#›</a:t>
            </a:fld>
            <a:endParaRPr lang="en-US"/>
          </a:p>
        </p:txBody>
      </p:sp>
    </p:spTree>
    <p:extLst>
      <p:ext uri="{BB962C8B-B14F-4D97-AF65-F5344CB8AC3E}">
        <p14:creationId xmlns:p14="http://schemas.microsoft.com/office/powerpoint/2010/main" val="4145481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3E005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E6D49-B3E9-1944-8052-7F9BC7A7C465}"/>
              </a:ext>
            </a:extLst>
          </p:cNvPr>
          <p:cNvSpPr>
            <a:spLocks noGrp="1"/>
          </p:cNvSpPr>
          <p:nvPr>
            <p:ph type="title" hasCustomPrompt="1"/>
          </p:nvPr>
        </p:nvSpPr>
        <p:spPr>
          <a:xfrm>
            <a:off x="3394850" y="3003456"/>
            <a:ext cx="6376471" cy="851087"/>
          </a:xfrm>
        </p:spPr>
        <p:txBody>
          <a:bodyPr anchor="ctr">
            <a:normAutofit/>
          </a:bodyPr>
          <a:lstStyle>
            <a:lvl1pPr algn="r">
              <a:defRPr sz="3600">
                <a:solidFill>
                  <a:schemeClr val="bg1">
                    <a:lumMod val="95000"/>
                  </a:schemeClr>
                </a:solidFill>
              </a:defRPr>
            </a:lvl1pPr>
          </a:lstStyle>
          <a:p>
            <a:r>
              <a:rPr lang="en-US" dirty="0"/>
              <a:t>Divider Slide 1</a:t>
            </a:r>
          </a:p>
        </p:txBody>
      </p:sp>
      <p:pic>
        <p:nvPicPr>
          <p:cNvPr id="154" name="Picture 153">
            <a:extLst>
              <a:ext uri="{FF2B5EF4-FFF2-40B4-BE49-F238E27FC236}">
                <a16:creationId xmlns:a16="http://schemas.microsoft.com/office/drawing/2014/main" id="{9D972BD9-DFB8-A74A-A35C-0A695FCF2220}"/>
              </a:ext>
            </a:extLst>
          </p:cNvPr>
          <p:cNvPicPr>
            <a:picLocks noChangeAspect="1"/>
          </p:cNvPicPr>
          <p:nvPr userDrawn="1"/>
        </p:nvPicPr>
        <p:blipFill rotWithShape="1">
          <a:blip r:embed="rId2"/>
          <a:srcRect l="84911" b="52616"/>
          <a:stretch/>
        </p:blipFill>
        <p:spPr>
          <a:xfrm>
            <a:off x="669179" y="2254484"/>
            <a:ext cx="2444776" cy="2394802"/>
          </a:xfrm>
          <a:prstGeom prst="rect">
            <a:avLst/>
          </a:prstGeom>
        </p:spPr>
      </p:pic>
    </p:spTree>
    <p:extLst>
      <p:ext uri="{BB962C8B-B14F-4D97-AF65-F5344CB8AC3E}">
        <p14:creationId xmlns:p14="http://schemas.microsoft.com/office/powerpoint/2010/main" val="2962766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Section Header">
    <p:bg>
      <p:bgPr>
        <a:solidFill>
          <a:srgbClr val="51789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E6D49-B3E9-1944-8052-7F9BC7A7C465}"/>
              </a:ext>
            </a:extLst>
          </p:cNvPr>
          <p:cNvSpPr>
            <a:spLocks noGrp="1"/>
          </p:cNvSpPr>
          <p:nvPr>
            <p:ph type="title" hasCustomPrompt="1"/>
          </p:nvPr>
        </p:nvSpPr>
        <p:spPr>
          <a:xfrm>
            <a:off x="3394850" y="3003455"/>
            <a:ext cx="6373171" cy="851087"/>
          </a:xfrm>
        </p:spPr>
        <p:txBody>
          <a:bodyPr anchor="ctr">
            <a:normAutofit/>
          </a:bodyPr>
          <a:lstStyle>
            <a:lvl1pPr algn="r">
              <a:defRPr sz="3600">
                <a:solidFill>
                  <a:schemeClr val="bg1">
                    <a:lumMod val="95000"/>
                  </a:schemeClr>
                </a:solidFill>
              </a:defRPr>
            </a:lvl1pPr>
          </a:lstStyle>
          <a:p>
            <a:r>
              <a:rPr lang="en-US" dirty="0"/>
              <a:t>Divider Slide 2</a:t>
            </a:r>
          </a:p>
        </p:txBody>
      </p:sp>
      <p:pic>
        <p:nvPicPr>
          <p:cNvPr id="110" name="Picture 109">
            <a:extLst>
              <a:ext uri="{FF2B5EF4-FFF2-40B4-BE49-F238E27FC236}">
                <a16:creationId xmlns:a16="http://schemas.microsoft.com/office/drawing/2014/main" id="{C3F31F94-6894-0E4D-BBB7-B6F8385A293B}"/>
              </a:ext>
            </a:extLst>
          </p:cNvPr>
          <p:cNvPicPr>
            <a:picLocks noChangeAspect="1"/>
          </p:cNvPicPr>
          <p:nvPr userDrawn="1"/>
        </p:nvPicPr>
        <p:blipFill rotWithShape="1">
          <a:blip r:embed="rId2"/>
          <a:srcRect l="84911" b="52616"/>
          <a:stretch/>
        </p:blipFill>
        <p:spPr>
          <a:xfrm>
            <a:off x="669179" y="2254484"/>
            <a:ext cx="2444776" cy="2394802"/>
          </a:xfrm>
          <a:prstGeom prst="rect">
            <a:avLst/>
          </a:prstGeom>
        </p:spPr>
      </p:pic>
    </p:spTree>
    <p:extLst>
      <p:ext uri="{BB962C8B-B14F-4D97-AF65-F5344CB8AC3E}">
        <p14:creationId xmlns:p14="http://schemas.microsoft.com/office/powerpoint/2010/main" val="2729134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051BE-3EB5-1244-8E14-DED9F684FFB7}"/>
              </a:ext>
            </a:extLst>
          </p:cNvPr>
          <p:cNvSpPr>
            <a:spLocks noGrp="1"/>
          </p:cNvSpPr>
          <p:nvPr>
            <p:ph type="title"/>
          </p:nvPr>
        </p:nvSpPr>
        <p:spPr/>
        <p:txBody>
          <a:bodyPr/>
          <a:lstStyle/>
          <a:p>
            <a:r>
              <a:rPr lang="en-US" dirty="0"/>
              <a:t>Click to edit Master title style</a:t>
            </a:r>
          </a:p>
        </p:txBody>
      </p:sp>
      <p:pic>
        <p:nvPicPr>
          <p:cNvPr id="12" name="Picture 11">
            <a:extLst>
              <a:ext uri="{FF2B5EF4-FFF2-40B4-BE49-F238E27FC236}">
                <a16:creationId xmlns:a16="http://schemas.microsoft.com/office/drawing/2014/main" id="{679894A5-40FA-C544-8A22-CC8055502D2D}"/>
              </a:ext>
            </a:extLst>
          </p:cNvPr>
          <p:cNvPicPr>
            <a:picLocks noChangeAspect="1"/>
          </p:cNvPicPr>
          <p:nvPr userDrawn="1"/>
        </p:nvPicPr>
        <p:blipFill rotWithShape="1">
          <a:blip r:embed="rId2"/>
          <a:srcRect l="84911" b="52616"/>
          <a:stretch/>
        </p:blipFill>
        <p:spPr>
          <a:xfrm>
            <a:off x="10875352" y="561551"/>
            <a:ext cx="574527" cy="562783"/>
          </a:xfrm>
          <a:prstGeom prst="rect">
            <a:avLst/>
          </a:prstGeom>
        </p:spPr>
      </p:pic>
      <p:grpSp>
        <p:nvGrpSpPr>
          <p:cNvPr id="13" name="Group 12">
            <a:extLst>
              <a:ext uri="{FF2B5EF4-FFF2-40B4-BE49-F238E27FC236}">
                <a16:creationId xmlns:a16="http://schemas.microsoft.com/office/drawing/2014/main" id="{58E449BF-5062-D54F-B901-1C32240635B2}"/>
              </a:ext>
            </a:extLst>
          </p:cNvPr>
          <p:cNvGrpSpPr/>
          <p:nvPr userDrawn="1"/>
        </p:nvGrpSpPr>
        <p:grpSpPr>
          <a:xfrm>
            <a:off x="838200" y="6230010"/>
            <a:ext cx="10515600" cy="128926"/>
            <a:chOff x="838200" y="6440133"/>
            <a:chExt cx="10515600" cy="128926"/>
          </a:xfrm>
        </p:grpSpPr>
        <p:cxnSp>
          <p:nvCxnSpPr>
            <p:cNvPr id="14" name="Straight Connector 13">
              <a:extLst>
                <a:ext uri="{FF2B5EF4-FFF2-40B4-BE49-F238E27FC236}">
                  <a16:creationId xmlns:a16="http://schemas.microsoft.com/office/drawing/2014/main" id="{006FF19C-4E23-8046-9AD4-55F42682499B}"/>
                </a:ext>
              </a:extLst>
            </p:cNvPr>
            <p:cNvCxnSpPr>
              <a:cxnSpLocks/>
            </p:cNvCxnSpPr>
            <p:nvPr userDrawn="1"/>
          </p:nvCxnSpPr>
          <p:spPr>
            <a:xfrm>
              <a:off x="1607128" y="6440133"/>
              <a:ext cx="9746672" cy="0"/>
            </a:xfrm>
            <a:prstGeom prst="line">
              <a:avLst/>
            </a:prstGeom>
            <a:ln w="25400" cap="rnd">
              <a:solidFill>
                <a:srgbClr val="F1642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C633CB-60EF-9245-B9CE-2D5ED02BBD19}"/>
                </a:ext>
              </a:extLst>
            </p:cNvPr>
            <p:cNvCxnSpPr>
              <a:cxnSpLocks/>
            </p:cNvCxnSpPr>
            <p:nvPr userDrawn="1"/>
          </p:nvCxnSpPr>
          <p:spPr>
            <a:xfrm>
              <a:off x="838200" y="6504596"/>
              <a:ext cx="10515600" cy="0"/>
            </a:xfrm>
            <a:prstGeom prst="line">
              <a:avLst/>
            </a:prstGeom>
            <a:ln w="25400" cap="rnd">
              <a:solidFill>
                <a:srgbClr val="8CC73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A5774A9-D8F4-6942-A98F-4FB937885238}"/>
                </a:ext>
              </a:extLst>
            </p:cNvPr>
            <p:cNvCxnSpPr>
              <a:cxnSpLocks/>
            </p:cNvCxnSpPr>
            <p:nvPr userDrawn="1"/>
          </p:nvCxnSpPr>
          <p:spPr>
            <a:xfrm>
              <a:off x="1170710" y="6569059"/>
              <a:ext cx="10183090" cy="0"/>
            </a:xfrm>
            <a:prstGeom prst="line">
              <a:avLst/>
            </a:prstGeom>
            <a:ln w="25400" cap="rnd">
              <a:solidFill>
                <a:srgbClr val="00A9E7"/>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16">
            <a:extLst>
              <a:ext uri="{FF2B5EF4-FFF2-40B4-BE49-F238E27FC236}">
                <a16:creationId xmlns:a16="http://schemas.microsoft.com/office/drawing/2014/main" id="{9CCA3EE3-5F2C-3447-A0AC-16FC92E3E9B1}"/>
              </a:ext>
            </a:extLst>
          </p:cNvPr>
          <p:cNvCxnSpPr/>
          <p:nvPr userDrawn="1"/>
        </p:nvCxnSpPr>
        <p:spPr>
          <a:xfrm>
            <a:off x="838200" y="1242821"/>
            <a:ext cx="10515600" cy="0"/>
          </a:xfrm>
          <a:prstGeom prst="line">
            <a:avLst/>
          </a:prstGeom>
          <a:ln w="15875" cap="rnd">
            <a:solidFill>
              <a:srgbClr val="517790"/>
            </a:solidFill>
          </a:ln>
        </p:spPr>
        <p:style>
          <a:lnRef idx="1">
            <a:schemeClr val="accent1"/>
          </a:lnRef>
          <a:fillRef idx="0">
            <a:schemeClr val="accent1"/>
          </a:fillRef>
          <a:effectRef idx="0">
            <a:schemeClr val="accent1"/>
          </a:effectRef>
          <a:fontRef idx="minor">
            <a:schemeClr val="tx1"/>
          </a:fontRef>
        </p:style>
      </p:cxnSp>
      <p:sp>
        <p:nvSpPr>
          <p:cNvPr id="18" name="Date Placeholder 3">
            <a:extLst>
              <a:ext uri="{FF2B5EF4-FFF2-40B4-BE49-F238E27FC236}">
                <a16:creationId xmlns:a16="http://schemas.microsoft.com/office/drawing/2014/main" id="{D266092E-C786-E643-85A6-EF4DDF9176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5B1712-D665-8D48-A115-B30EC50DD038}" type="datetimeFigureOut">
              <a:rPr lang="en-US" smtClean="0"/>
              <a:t>6/16/2021</a:t>
            </a:fld>
            <a:endParaRPr lang="en-US"/>
          </a:p>
        </p:txBody>
      </p:sp>
      <p:sp>
        <p:nvSpPr>
          <p:cNvPr id="19" name="Footer Placeholder 4">
            <a:extLst>
              <a:ext uri="{FF2B5EF4-FFF2-40B4-BE49-F238E27FC236}">
                <a16:creationId xmlns:a16="http://schemas.microsoft.com/office/drawing/2014/main" id="{3A5929D9-29C3-164C-B6B1-2E197E1FC7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20" name="Slide Number Placeholder 5">
            <a:extLst>
              <a:ext uri="{FF2B5EF4-FFF2-40B4-BE49-F238E27FC236}">
                <a16:creationId xmlns:a16="http://schemas.microsoft.com/office/drawing/2014/main" id="{53BF59FA-AAA8-0E4F-BD4B-68794E7526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50224-1F63-AB4C-B109-83CB16CE5C1C}" type="slidenum">
              <a:rPr lang="en-US" smtClean="0"/>
              <a:t>‹#›</a:t>
            </a:fld>
            <a:endParaRPr lang="en-US"/>
          </a:p>
        </p:txBody>
      </p:sp>
    </p:spTree>
    <p:extLst>
      <p:ext uri="{BB962C8B-B14F-4D97-AF65-F5344CB8AC3E}">
        <p14:creationId xmlns:p14="http://schemas.microsoft.com/office/powerpoint/2010/main" val="4188423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5CA15-5B89-384A-8332-A41160B91D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497BC1-687F-4047-A044-B5C85B91F788}"/>
              </a:ext>
            </a:extLst>
          </p:cNvPr>
          <p:cNvSpPr>
            <a:spLocks noGrp="1"/>
          </p:cNvSpPr>
          <p:nvPr>
            <p:ph sz="half" idx="1"/>
          </p:nvPr>
        </p:nvSpPr>
        <p:spPr>
          <a:xfrm>
            <a:off x="838200" y="160395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85B6AA-DB1F-EC45-B6E1-0C8CDD871327}"/>
              </a:ext>
            </a:extLst>
          </p:cNvPr>
          <p:cNvSpPr>
            <a:spLocks noGrp="1"/>
          </p:cNvSpPr>
          <p:nvPr>
            <p:ph sz="half" idx="2"/>
          </p:nvPr>
        </p:nvSpPr>
        <p:spPr>
          <a:xfrm>
            <a:off x="6172200" y="160395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a:extLst>
              <a:ext uri="{FF2B5EF4-FFF2-40B4-BE49-F238E27FC236}">
                <a16:creationId xmlns:a16="http://schemas.microsoft.com/office/drawing/2014/main" id="{95B54897-C467-BE46-911A-5BB288951F32}"/>
              </a:ext>
            </a:extLst>
          </p:cNvPr>
          <p:cNvPicPr>
            <a:picLocks noChangeAspect="1"/>
          </p:cNvPicPr>
          <p:nvPr userDrawn="1"/>
        </p:nvPicPr>
        <p:blipFill rotWithShape="1">
          <a:blip r:embed="rId2"/>
          <a:srcRect l="84911" b="52616"/>
          <a:stretch/>
        </p:blipFill>
        <p:spPr>
          <a:xfrm>
            <a:off x="10875352" y="561551"/>
            <a:ext cx="574527" cy="562783"/>
          </a:xfrm>
          <a:prstGeom prst="rect">
            <a:avLst/>
          </a:prstGeom>
        </p:spPr>
      </p:pic>
      <p:grpSp>
        <p:nvGrpSpPr>
          <p:cNvPr id="16" name="Group 15">
            <a:extLst>
              <a:ext uri="{FF2B5EF4-FFF2-40B4-BE49-F238E27FC236}">
                <a16:creationId xmlns:a16="http://schemas.microsoft.com/office/drawing/2014/main" id="{AB5059CB-2B09-CA43-A32D-E534B31C6979}"/>
              </a:ext>
            </a:extLst>
          </p:cNvPr>
          <p:cNvGrpSpPr/>
          <p:nvPr userDrawn="1"/>
        </p:nvGrpSpPr>
        <p:grpSpPr>
          <a:xfrm>
            <a:off x="838200" y="6230010"/>
            <a:ext cx="10515600" cy="128926"/>
            <a:chOff x="838200" y="6440133"/>
            <a:chExt cx="10515600" cy="128926"/>
          </a:xfrm>
        </p:grpSpPr>
        <p:cxnSp>
          <p:nvCxnSpPr>
            <p:cNvPr id="17" name="Straight Connector 16">
              <a:extLst>
                <a:ext uri="{FF2B5EF4-FFF2-40B4-BE49-F238E27FC236}">
                  <a16:creationId xmlns:a16="http://schemas.microsoft.com/office/drawing/2014/main" id="{42ADF4C4-463E-BA43-B63C-04B88077CC9A}"/>
                </a:ext>
              </a:extLst>
            </p:cNvPr>
            <p:cNvCxnSpPr>
              <a:cxnSpLocks/>
            </p:cNvCxnSpPr>
            <p:nvPr userDrawn="1"/>
          </p:nvCxnSpPr>
          <p:spPr>
            <a:xfrm>
              <a:off x="1607128" y="6440133"/>
              <a:ext cx="9746672" cy="0"/>
            </a:xfrm>
            <a:prstGeom prst="line">
              <a:avLst/>
            </a:prstGeom>
            <a:ln w="25400" cap="rnd">
              <a:solidFill>
                <a:srgbClr val="F1642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EB83DCB-6D02-4247-A5D3-D6EFAC6C1CAE}"/>
                </a:ext>
              </a:extLst>
            </p:cNvPr>
            <p:cNvCxnSpPr>
              <a:cxnSpLocks/>
            </p:cNvCxnSpPr>
            <p:nvPr userDrawn="1"/>
          </p:nvCxnSpPr>
          <p:spPr>
            <a:xfrm>
              <a:off x="838200" y="6504596"/>
              <a:ext cx="10515600" cy="0"/>
            </a:xfrm>
            <a:prstGeom prst="line">
              <a:avLst/>
            </a:prstGeom>
            <a:ln w="25400" cap="rnd">
              <a:solidFill>
                <a:srgbClr val="8CC73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396B902-B17F-3440-9BBA-3BC60A3F99B6}"/>
                </a:ext>
              </a:extLst>
            </p:cNvPr>
            <p:cNvCxnSpPr>
              <a:cxnSpLocks/>
            </p:cNvCxnSpPr>
            <p:nvPr userDrawn="1"/>
          </p:nvCxnSpPr>
          <p:spPr>
            <a:xfrm>
              <a:off x="1170710" y="6569059"/>
              <a:ext cx="10183090" cy="0"/>
            </a:xfrm>
            <a:prstGeom prst="line">
              <a:avLst/>
            </a:prstGeom>
            <a:ln w="25400" cap="rnd">
              <a:solidFill>
                <a:srgbClr val="00A9E7"/>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a:extLst>
              <a:ext uri="{FF2B5EF4-FFF2-40B4-BE49-F238E27FC236}">
                <a16:creationId xmlns:a16="http://schemas.microsoft.com/office/drawing/2014/main" id="{49622A3D-E8E6-944A-8188-C0626514A224}"/>
              </a:ext>
            </a:extLst>
          </p:cNvPr>
          <p:cNvCxnSpPr/>
          <p:nvPr userDrawn="1"/>
        </p:nvCxnSpPr>
        <p:spPr>
          <a:xfrm>
            <a:off x="838200" y="1242821"/>
            <a:ext cx="10515600" cy="0"/>
          </a:xfrm>
          <a:prstGeom prst="line">
            <a:avLst/>
          </a:prstGeom>
          <a:ln w="15875" cap="rnd">
            <a:solidFill>
              <a:srgbClr val="517790"/>
            </a:solidFill>
          </a:ln>
        </p:spPr>
        <p:style>
          <a:lnRef idx="1">
            <a:schemeClr val="accent1"/>
          </a:lnRef>
          <a:fillRef idx="0">
            <a:schemeClr val="accent1"/>
          </a:fillRef>
          <a:effectRef idx="0">
            <a:schemeClr val="accent1"/>
          </a:effectRef>
          <a:fontRef idx="minor">
            <a:schemeClr val="tx1"/>
          </a:fontRef>
        </p:style>
      </p:cxnSp>
      <p:sp>
        <p:nvSpPr>
          <p:cNvPr id="21" name="Date Placeholder 3">
            <a:extLst>
              <a:ext uri="{FF2B5EF4-FFF2-40B4-BE49-F238E27FC236}">
                <a16:creationId xmlns:a16="http://schemas.microsoft.com/office/drawing/2014/main" id="{CC48C5CE-265A-194D-82FF-F4A3B2A6B0AD}"/>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5B1712-D665-8D48-A115-B30EC50DD038}" type="datetimeFigureOut">
              <a:rPr lang="en-US" smtClean="0"/>
              <a:t>6/16/2021</a:t>
            </a:fld>
            <a:endParaRPr lang="en-US"/>
          </a:p>
        </p:txBody>
      </p:sp>
      <p:sp>
        <p:nvSpPr>
          <p:cNvPr id="22" name="Footer Placeholder 4">
            <a:extLst>
              <a:ext uri="{FF2B5EF4-FFF2-40B4-BE49-F238E27FC236}">
                <a16:creationId xmlns:a16="http://schemas.microsoft.com/office/drawing/2014/main" id="{E252AD3C-74DB-F141-BD93-C852E31C77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23" name="Slide Number Placeholder 5">
            <a:extLst>
              <a:ext uri="{FF2B5EF4-FFF2-40B4-BE49-F238E27FC236}">
                <a16:creationId xmlns:a16="http://schemas.microsoft.com/office/drawing/2014/main" id="{2BC4890D-EA77-1945-AF55-4BED43B2E5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50224-1F63-AB4C-B109-83CB16CE5C1C}" type="slidenum">
              <a:rPr lang="en-US" smtClean="0"/>
              <a:t>‹#›</a:t>
            </a:fld>
            <a:endParaRPr lang="en-US"/>
          </a:p>
        </p:txBody>
      </p:sp>
    </p:spTree>
    <p:extLst>
      <p:ext uri="{BB962C8B-B14F-4D97-AF65-F5344CB8AC3E}">
        <p14:creationId xmlns:p14="http://schemas.microsoft.com/office/powerpoint/2010/main" val="1477493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6DEE563-4BCF-834C-B308-E79C8046F112}"/>
              </a:ext>
            </a:extLst>
          </p:cNvPr>
          <p:cNvPicPr>
            <a:picLocks noChangeAspect="1"/>
          </p:cNvPicPr>
          <p:nvPr userDrawn="1"/>
        </p:nvPicPr>
        <p:blipFill rotWithShape="1">
          <a:blip r:embed="rId2"/>
          <a:srcRect l="84911" b="52616"/>
          <a:stretch/>
        </p:blipFill>
        <p:spPr>
          <a:xfrm>
            <a:off x="10875352" y="561551"/>
            <a:ext cx="574527" cy="562783"/>
          </a:xfrm>
          <a:prstGeom prst="rect">
            <a:avLst/>
          </a:prstGeom>
        </p:spPr>
      </p:pic>
      <p:grpSp>
        <p:nvGrpSpPr>
          <p:cNvPr id="11" name="Group 10">
            <a:extLst>
              <a:ext uri="{FF2B5EF4-FFF2-40B4-BE49-F238E27FC236}">
                <a16:creationId xmlns:a16="http://schemas.microsoft.com/office/drawing/2014/main" id="{1887DB32-602B-1F43-B860-7C90BAF32244}"/>
              </a:ext>
            </a:extLst>
          </p:cNvPr>
          <p:cNvGrpSpPr/>
          <p:nvPr userDrawn="1"/>
        </p:nvGrpSpPr>
        <p:grpSpPr>
          <a:xfrm>
            <a:off x="838200" y="6230010"/>
            <a:ext cx="10515600" cy="128926"/>
            <a:chOff x="838200" y="6440133"/>
            <a:chExt cx="10515600" cy="128926"/>
          </a:xfrm>
        </p:grpSpPr>
        <p:cxnSp>
          <p:nvCxnSpPr>
            <p:cNvPr id="12" name="Straight Connector 11">
              <a:extLst>
                <a:ext uri="{FF2B5EF4-FFF2-40B4-BE49-F238E27FC236}">
                  <a16:creationId xmlns:a16="http://schemas.microsoft.com/office/drawing/2014/main" id="{BF8338AA-F926-AB48-8245-B5632F68C350}"/>
                </a:ext>
              </a:extLst>
            </p:cNvPr>
            <p:cNvCxnSpPr>
              <a:cxnSpLocks/>
            </p:cNvCxnSpPr>
            <p:nvPr userDrawn="1"/>
          </p:nvCxnSpPr>
          <p:spPr>
            <a:xfrm>
              <a:off x="1607128" y="6440133"/>
              <a:ext cx="9746672" cy="0"/>
            </a:xfrm>
            <a:prstGeom prst="line">
              <a:avLst/>
            </a:prstGeom>
            <a:ln w="25400" cap="rnd">
              <a:solidFill>
                <a:srgbClr val="F1642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1ADAA1B-6764-234D-B73C-8C472032C541}"/>
                </a:ext>
              </a:extLst>
            </p:cNvPr>
            <p:cNvCxnSpPr>
              <a:cxnSpLocks/>
            </p:cNvCxnSpPr>
            <p:nvPr userDrawn="1"/>
          </p:nvCxnSpPr>
          <p:spPr>
            <a:xfrm>
              <a:off x="838200" y="6504596"/>
              <a:ext cx="10515600" cy="0"/>
            </a:xfrm>
            <a:prstGeom prst="line">
              <a:avLst/>
            </a:prstGeom>
            <a:ln w="25400" cap="rnd">
              <a:solidFill>
                <a:srgbClr val="8CC73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27A6A90-372A-DA48-8468-69B9779DEF9F}"/>
                </a:ext>
              </a:extLst>
            </p:cNvPr>
            <p:cNvCxnSpPr>
              <a:cxnSpLocks/>
            </p:cNvCxnSpPr>
            <p:nvPr userDrawn="1"/>
          </p:nvCxnSpPr>
          <p:spPr>
            <a:xfrm>
              <a:off x="1170710" y="6569059"/>
              <a:ext cx="10183090" cy="0"/>
            </a:xfrm>
            <a:prstGeom prst="line">
              <a:avLst/>
            </a:prstGeom>
            <a:ln w="25400" cap="rnd">
              <a:solidFill>
                <a:srgbClr val="00A9E7"/>
              </a:solidFill>
            </a:ln>
          </p:spPr>
          <p:style>
            <a:lnRef idx="1">
              <a:schemeClr val="accent1"/>
            </a:lnRef>
            <a:fillRef idx="0">
              <a:schemeClr val="accent1"/>
            </a:fillRef>
            <a:effectRef idx="0">
              <a:schemeClr val="accent1"/>
            </a:effectRef>
            <a:fontRef idx="minor">
              <a:schemeClr val="tx1"/>
            </a:fontRef>
          </p:style>
        </p:cxnSp>
      </p:grpSp>
      <p:sp>
        <p:nvSpPr>
          <p:cNvPr id="16" name="Date Placeholder 3">
            <a:extLst>
              <a:ext uri="{FF2B5EF4-FFF2-40B4-BE49-F238E27FC236}">
                <a16:creationId xmlns:a16="http://schemas.microsoft.com/office/drawing/2014/main" id="{A2BC4876-A378-784F-9D41-4809C3683D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5B1712-D665-8D48-A115-B30EC50DD038}" type="datetimeFigureOut">
              <a:rPr lang="en-US" smtClean="0"/>
              <a:t>6/16/2021</a:t>
            </a:fld>
            <a:endParaRPr lang="en-US"/>
          </a:p>
        </p:txBody>
      </p:sp>
      <p:sp>
        <p:nvSpPr>
          <p:cNvPr id="17" name="Footer Placeholder 4">
            <a:extLst>
              <a:ext uri="{FF2B5EF4-FFF2-40B4-BE49-F238E27FC236}">
                <a16:creationId xmlns:a16="http://schemas.microsoft.com/office/drawing/2014/main" id="{403CE7E0-9A03-6C4E-9F66-183EAACE65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8" name="Slide Number Placeholder 5">
            <a:extLst>
              <a:ext uri="{FF2B5EF4-FFF2-40B4-BE49-F238E27FC236}">
                <a16:creationId xmlns:a16="http://schemas.microsoft.com/office/drawing/2014/main" id="{3D277181-0CA4-A549-816F-5FFF199D9D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50224-1F63-AB4C-B109-83CB16CE5C1C}" type="slidenum">
              <a:rPr lang="en-US" smtClean="0"/>
              <a:t>‹#›</a:t>
            </a:fld>
            <a:endParaRPr lang="en-US"/>
          </a:p>
        </p:txBody>
      </p:sp>
    </p:spTree>
    <p:extLst>
      <p:ext uri="{BB962C8B-B14F-4D97-AF65-F5344CB8AC3E}">
        <p14:creationId xmlns:p14="http://schemas.microsoft.com/office/powerpoint/2010/main" val="2490732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E6869-BCEB-47D5-BC2F-35C5EBAA94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3005BE-7D89-4128-B19E-DC66DF3F18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047B9FD-C340-4647-A349-E6BD528F4703}"/>
              </a:ext>
            </a:extLst>
          </p:cNvPr>
          <p:cNvSpPr>
            <a:spLocks noGrp="1"/>
          </p:cNvSpPr>
          <p:nvPr>
            <p:ph type="dt" sz="half" idx="10"/>
          </p:nvPr>
        </p:nvSpPr>
        <p:spPr/>
        <p:txBody>
          <a:bodyPr/>
          <a:lstStyle/>
          <a:p>
            <a:fld id="{902F856E-ABA6-4BB4-9B32-91263B25C176}" type="datetimeFigureOut">
              <a:rPr lang="en-US" smtClean="0"/>
              <a:t>6/16/2021</a:t>
            </a:fld>
            <a:endParaRPr lang="en-US"/>
          </a:p>
        </p:txBody>
      </p:sp>
      <p:sp>
        <p:nvSpPr>
          <p:cNvPr id="5" name="Footer Placeholder 4">
            <a:extLst>
              <a:ext uri="{FF2B5EF4-FFF2-40B4-BE49-F238E27FC236}">
                <a16:creationId xmlns:a16="http://schemas.microsoft.com/office/drawing/2014/main" id="{11027B78-7D3A-4D17-BE29-1AD671AA6D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744CCD-32BE-4CE6-8764-3DB97F9A7D40}"/>
              </a:ext>
            </a:extLst>
          </p:cNvPr>
          <p:cNvSpPr>
            <a:spLocks noGrp="1"/>
          </p:cNvSpPr>
          <p:nvPr>
            <p:ph type="sldNum" sz="quarter" idx="12"/>
          </p:nvPr>
        </p:nvSpPr>
        <p:spPr/>
        <p:txBody>
          <a:bodyPr/>
          <a:lstStyle/>
          <a:p>
            <a:fld id="{6F0C74CA-A429-4887-BD0C-6B449F08BFD7}" type="slidenum">
              <a:rPr lang="en-US" smtClean="0"/>
              <a:t>‹#›</a:t>
            </a:fld>
            <a:endParaRPr lang="en-US"/>
          </a:p>
        </p:txBody>
      </p:sp>
    </p:spTree>
    <p:extLst>
      <p:ext uri="{BB962C8B-B14F-4D97-AF65-F5344CB8AC3E}">
        <p14:creationId xmlns:p14="http://schemas.microsoft.com/office/powerpoint/2010/main" val="64467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BB42E7-A2E2-1745-987F-C233D4515142}"/>
              </a:ext>
            </a:extLst>
          </p:cNvPr>
          <p:cNvSpPr>
            <a:spLocks noGrp="1"/>
          </p:cNvSpPr>
          <p:nvPr>
            <p:ph type="title"/>
          </p:nvPr>
        </p:nvSpPr>
        <p:spPr>
          <a:xfrm>
            <a:off x="838200" y="563527"/>
            <a:ext cx="10515600" cy="65933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E67C3B3-87CA-4346-9841-54CED71218F9}"/>
              </a:ext>
            </a:extLst>
          </p:cNvPr>
          <p:cNvSpPr>
            <a:spLocks noGrp="1"/>
          </p:cNvSpPr>
          <p:nvPr>
            <p:ph type="body" idx="1"/>
          </p:nvPr>
        </p:nvSpPr>
        <p:spPr>
          <a:xfrm>
            <a:off x="838200" y="1442853"/>
            <a:ext cx="10515600" cy="471339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E3080A5-8F86-3F47-8405-B1B67E6B48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5B1712-D665-8D48-A115-B30EC50DD038}" type="datetimeFigureOut">
              <a:rPr lang="en-US" smtClean="0"/>
              <a:t>6/16/2021</a:t>
            </a:fld>
            <a:endParaRPr lang="en-US"/>
          </a:p>
        </p:txBody>
      </p:sp>
      <p:sp>
        <p:nvSpPr>
          <p:cNvPr id="5" name="Footer Placeholder 4">
            <a:extLst>
              <a:ext uri="{FF2B5EF4-FFF2-40B4-BE49-F238E27FC236}">
                <a16:creationId xmlns:a16="http://schemas.microsoft.com/office/drawing/2014/main" id="{AF6088D0-5147-5845-817F-AF1F89499D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A2AC55-C372-4347-8E40-BE33A231AF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50224-1F63-AB4C-B109-83CB16CE5C1C}" type="slidenum">
              <a:rPr lang="en-US" smtClean="0"/>
              <a:t>‹#›</a:t>
            </a:fld>
            <a:endParaRPr lang="en-US"/>
          </a:p>
        </p:txBody>
      </p:sp>
    </p:spTree>
    <p:extLst>
      <p:ext uri="{BB962C8B-B14F-4D97-AF65-F5344CB8AC3E}">
        <p14:creationId xmlns:p14="http://schemas.microsoft.com/office/powerpoint/2010/main" val="156864890"/>
      </p:ext>
    </p:extLst>
  </p:cSld>
  <p:clrMap bg1="lt1" tx1="dk1" bg2="lt2" tx2="dk2" accent1="accent1" accent2="accent2" accent3="accent3" accent4="accent4" accent5="accent5" accent6="accent6" hlink="hlink" folHlink="folHlink"/>
  <p:sldLayoutIdLst>
    <p:sldLayoutId id="2147483668" r:id="rId1"/>
    <p:sldLayoutId id="2147483667" r:id="rId2"/>
    <p:sldLayoutId id="2147483650" r:id="rId3"/>
    <p:sldLayoutId id="2147483661" r:id="rId4"/>
    <p:sldLayoutId id="2147483666" r:id="rId5"/>
    <p:sldLayoutId id="2147483654" r:id="rId6"/>
    <p:sldLayoutId id="2147483652" r:id="rId7"/>
    <p:sldLayoutId id="2147483655" r:id="rId8"/>
  </p:sldLayoutIdLst>
  <p:txStyles>
    <p:titleStyle>
      <a:lvl1pPr algn="l" defTabSz="914400" rtl="0" eaLnBrk="1" latinLnBrk="0" hangingPunct="1">
        <a:lnSpc>
          <a:spcPct val="90000"/>
        </a:lnSpc>
        <a:spcBef>
          <a:spcPct val="0"/>
        </a:spcBef>
        <a:buNone/>
        <a:defRPr sz="3600" b="0" i="0" kern="1200">
          <a:solidFill>
            <a:srgbClr val="3E0052"/>
          </a:solidFill>
          <a:latin typeface="Avenir Next Medium" panose="020B0503020202020204" pitchFamily="34" charset="0"/>
          <a:ea typeface="Verdana" panose="020B0604030504040204" pitchFamily="34" charset="0"/>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System Font Regular"/>
        <a:buChar char="&gt;"/>
        <a:defRPr sz="24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System Font Regular"/>
        <a:buChar char="&gt;"/>
        <a:defRPr sz="2000" kern="1200">
          <a:solidFill>
            <a:srgbClr val="474B56"/>
          </a:solidFill>
          <a:latin typeface="Avenir Next" panose="020B050302020202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System Font Regular"/>
        <a:buChar char="&gt;"/>
        <a:defRPr sz="1800" kern="1200">
          <a:solidFill>
            <a:srgbClr val="474B56"/>
          </a:solidFill>
          <a:latin typeface="Avenir Next" panose="020B050302020202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System Font Regular"/>
        <a:buChar char="&gt;"/>
        <a:defRPr sz="1600" kern="1200">
          <a:solidFill>
            <a:srgbClr val="474B56"/>
          </a:solidFill>
          <a:latin typeface="Avenir Next" panose="020B050302020202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System Font Regular"/>
        <a:buChar char="&gt;"/>
        <a:defRPr sz="1600" kern="1200">
          <a:solidFill>
            <a:srgbClr val="474B56"/>
          </a:solidFill>
          <a:latin typeface="Avenir Next" panose="020B050302020202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678FEE-BAD1-4AD2-971E-40AA800394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2273F4-0E5C-4E13-85C8-FDC017081D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17ED96-72A3-4DFD-9001-34D3DD5DF3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2F856E-ABA6-4BB4-9B32-91263B25C176}" type="datetimeFigureOut">
              <a:rPr lang="en-US" smtClean="0"/>
              <a:t>6/16/2021</a:t>
            </a:fld>
            <a:endParaRPr lang="en-US"/>
          </a:p>
        </p:txBody>
      </p:sp>
      <p:sp>
        <p:nvSpPr>
          <p:cNvPr id="5" name="Footer Placeholder 4">
            <a:extLst>
              <a:ext uri="{FF2B5EF4-FFF2-40B4-BE49-F238E27FC236}">
                <a16:creationId xmlns:a16="http://schemas.microsoft.com/office/drawing/2014/main" id="{12DBE3E4-E7E7-42DA-9FC1-48847C0559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755A74-2117-4CFF-BAB2-7E0FADCA26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0C74CA-A429-4887-BD0C-6B449F08BFD7}" type="slidenum">
              <a:rPr lang="en-US" smtClean="0"/>
              <a:t>‹#›</a:t>
            </a:fld>
            <a:endParaRPr lang="en-US"/>
          </a:p>
        </p:txBody>
      </p:sp>
    </p:spTree>
    <p:extLst>
      <p:ext uri="{BB962C8B-B14F-4D97-AF65-F5344CB8AC3E}">
        <p14:creationId xmlns:p14="http://schemas.microsoft.com/office/powerpoint/2010/main" val="190370558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flickr.com/photos/gdsteam/24808306598/in/photolist-DNe4f7-wVGtnL-eeWBsF-21W6R32-SYqd4S-eNAYXa-9pE9Kb-HMGQ9k-3k8dJy-8iUZe9-tjv82Q-25mmecB-2k7Xtfg-a19NCq-83wqqe-ZzFhWD-62M7kq-2i933U7-aQTChi-Ye7ZHa-83wpAz-eNNJmJ-7JXjw8-986DG7-4CaA9B-zzLWU2-ekdjdx-3BAYfg-LHuzCv-aYm3Ei-n11eJE-pZAT-672Ru4-8XpqAz-QKd4qm-mZYzmP-58VNP2-21Tfj1o-8rHTyQ-ZFC8SN-hV2QC-21R8r89-cwcufC-mZYtQv-21R8rub-dWFDJL-ebuvJe-rEYWTH-92Nc8x-bpsbbR"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hyperlink" Target="https://www.flickr.com/photos/nikjuz/4174953817/in/photolist-7mVJjn-8QFgBK-LeeQK-btUTcx-cDzFDL-cDAyks-8GxoyG-9eRNEo-o6zmcL-6R4WUn-8UkUrd-o6Gfa2-46GSCe-b1UmRg-cDzJwo-cDxYoG-2jQ78SG-7gwL6F-6kZpoV-5mE1mP-47rVrk-7GnMvS-ai6mY5-coXW1J-26dSs-5L2yCP-5LiG1L-faQERd-bYzJkJ-kch7C4-9FPRFU-gkvM2B-CyT7WR-q2QXzt-dqKAG-e4vWV-ohpd45-S7oBfn-8FqUUx-7y5cxY-joE7-5nau-cDA58j-cDAUhh-cDA8y7-26dS7-21PwAHr-4Gqn6t-31n6c4-31nTX"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flickr.com/photos/digitalcj/8275532051/in/photolist-dBhgn6-bqvSq-f2zyob-6osqtz-cugWof-8U25r6-cd5fJS-6dj3S7-8qZsMb-6LLuf5-9E884P-a2E2MZ-6tK9HB-rx3ST-donwRp-bsLUBr-81Jnjj-KQgfnR-67w2CJ-9UKC1-c1Si5E-8CBNN6-8GbzKX-bWWMWR-cYEB5-2gFMAXD-cfW5KQ-yCnLWz-5w6cg-rmgcrq-94sAoV-7SnLaJ-y7UiN-6C66NB-7mCf8F-65yx7g-2kPFrK-5qu5k1-849Q4P-ETXhjS-88BEMc-afLQJ5-y8eLjF-JaCmwP-nH1dkT-7RDvsq-237n3Ex-DsEu5M-237nyqV-s4zKEA"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www.flickr.com/photos/amylloyd/4052745435/in/photolist-7b8o2i-LhNYa-9uWGsh-2iMJvLx-SpK3XH-83gHmf-8zmnMw-XC2w4q-akDfPw-9mXNmH-2k4qVMo-2bwx8b2-2jMv7wH-TmoXT9-d3sbxj-2kri1yc-2bfiRDQ-2j2pywG-2iWCzhg-YfaUJt-e619PD-499PDW-KaHE46-2iL49tE-2huQ5XB-2km665G-HHw6k7-2k7h5u9-5SZZ8G-ZYgZsY-2jo3kP7-7Xgf9H-8EmT8E-D4fPHz-7NdYaE-2jvdLXb-2kGFE5F-bzJdBH-2jx4fHP-2hY9D2n-2kcNE3n-2gzwQwu-2k7KwzY-2gMzeWP-2hKo1UY-2k47Lhh-2jvifPv-2jMZLNg-2iKeq6U-2k8LXuy"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www.flickr.com/photos/wehavemegapixels/5407236604/in/photolist-9ePv4j-ubj35u-22uH4E8-6qfjJB-2iuoNLS-m4TX3P-9c3yEs-6w8ciN-4jFxDg-e6FDQe-9BFax8-8Ag7Ft-4sefvq-qJH7JN-84x9Rt-V3mRu1-2ie54BG-2iLvSsi-2grpPHx-2kmfrVm-2gLuFWS-2iLSj62-9oTJcM-aqQG5Z-2hW5NVb-BTr2yj-BZeoZ-Kf15zy-dioVhd-8s9C8L-hn3DSG-FV91u3-Qp4Xuu-3wbVGh-PQ6ws6-8k59H-amQLXF-cHUspG-5scyye-7Xzmwy-4RyG5z-d5aLXQ-2hLVMFo-ZwuP87-ZJXdfq-2k6TsEx-2kiSu7V-Qe6f7w-2iHasKB-2kxXhLb"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flickr.com/photos/anathea/506974841/in/photolist-3AvHdW-4tAjjR-f9sh6x-yAGuHh-2guokpG-xWf2Xt-4xTjvg-fxhedw-4tAjor-JLYT3R-FHTJ5z-9BxpBi-visjA-4MFGXM-6drBZo-E4UcZo-vsPTDS-FS4Gn-4bMS8-2gurJZx-7mErN-4wc4j2-6C1oCQ-2TTUfW-9Wqihx-5AB1im-an8vqR-4awN9C-4awN7A-cQrfdy-2H7pej-47UkMY-aFPPJe-4GZVC8-3Arn6z-parqA5-3ArkSB-7EyAdD-4pK2Rs-dnxdtT-6yMRAX-6NMGQ-6NMN7-r5C2c8-LNnXx-6NMRa-8dJsdD-6rW4zQ-xWfn4V-CybUnT"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a:extLst>
              <a:ext uri="{FF2B5EF4-FFF2-40B4-BE49-F238E27FC236}">
                <a16:creationId xmlns:a16="http://schemas.microsoft.com/office/drawing/2014/main" id="{9A0761B7-7624-4FEF-8480-C4A69BBC2740}"/>
              </a:ext>
            </a:extLst>
          </p:cNvPr>
          <p:cNvSpPr txBox="1">
            <a:spLocks noChangeArrowheads="1"/>
          </p:cNvSpPr>
          <p:nvPr/>
        </p:nvSpPr>
        <p:spPr bwMode="auto">
          <a:xfrm>
            <a:off x="1478505" y="5826481"/>
            <a:ext cx="968960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en-US" sz="4400" b="1" dirty="0">
                <a:solidFill>
                  <a:schemeClr val="bg1">
                    <a:lumMod val="85000"/>
                    <a:lumOff val="15000"/>
                  </a:schemeClr>
                </a:solidFill>
                <a:latin typeface="+mn-lt"/>
              </a:rPr>
              <a:t>Catapult Training Templates</a:t>
            </a:r>
          </a:p>
        </p:txBody>
      </p:sp>
    </p:spTree>
    <p:extLst>
      <p:ext uri="{BB962C8B-B14F-4D97-AF65-F5344CB8AC3E}">
        <p14:creationId xmlns:p14="http://schemas.microsoft.com/office/powerpoint/2010/main" val="775902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AB591A-0E05-A74F-B619-6EB3F9171ABF}"/>
              </a:ext>
            </a:extLst>
          </p:cNvPr>
          <p:cNvSpPr>
            <a:spLocks noGrp="1"/>
          </p:cNvSpPr>
          <p:nvPr>
            <p:ph type="title"/>
          </p:nvPr>
        </p:nvSpPr>
        <p:spPr/>
        <p:txBody>
          <a:bodyPr/>
          <a:lstStyle/>
          <a:p>
            <a:r>
              <a:rPr lang="en-US" dirty="0"/>
              <a:t>What is misconduct?</a:t>
            </a:r>
          </a:p>
        </p:txBody>
      </p:sp>
      <p:sp>
        <p:nvSpPr>
          <p:cNvPr id="5" name="Content Placeholder 4">
            <a:extLst>
              <a:ext uri="{FF2B5EF4-FFF2-40B4-BE49-F238E27FC236}">
                <a16:creationId xmlns:a16="http://schemas.microsoft.com/office/drawing/2014/main" id="{1DB4DE49-3B66-5041-A1A7-0BE2B26CB056}"/>
              </a:ext>
            </a:extLst>
          </p:cNvPr>
          <p:cNvSpPr>
            <a:spLocks noGrp="1"/>
          </p:cNvSpPr>
          <p:nvPr>
            <p:ph idx="1"/>
          </p:nvPr>
        </p:nvSpPr>
        <p:spPr/>
        <p:txBody>
          <a:bodyPr>
            <a:normAutofit/>
          </a:bodyPr>
          <a:lstStyle/>
          <a:p>
            <a:pPr marL="0" lvl="1" indent="0">
              <a:buNone/>
            </a:pPr>
            <a:r>
              <a:rPr lang="en-US" altLang="en-US" sz="2800" b="1" dirty="0">
                <a:solidFill>
                  <a:schemeClr val="tx1"/>
                </a:solidFill>
                <a:latin typeface="Avenir Next"/>
                <a:cs typeface="Arial" panose="020B0604020202020204" pitchFamily="34" charset="0"/>
              </a:rPr>
              <a:t>1. Deliberate violation/disregard of standards employer </a:t>
            </a:r>
            <a:r>
              <a:rPr lang="en-US" altLang="en-US" sz="2800" b="1" u="sng" dirty="0">
                <a:solidFill>
                  <a:schemeClr val="tx1"/>
                </a:solidFill>
                <a:latin typeface="Avenir Next"/>
                <a:cs typeface="Arial" panose="020B0604020202020204" pitchFamily="34" charset="0"/>
              </a:rPr>
              <a:t>has the right to expect OR has explained orally or in writing to an employee</a:t>
            </a:r>
            <a:r>
              <a:rPr lang="en-US" altLang="en-US" sz="2800" b="1" dirty="0">
                <a:solidFill>
                  <a:schemeClr val="tx1"/>
                </a:solidFill>
                <a:latin typeface="Avenir Next"/>
                <a:cs typeface="Arial" panose="020B0604020202020204" pitchFamily="34" charset="0"/>
              </a:rPr>
              <a:t>. </a:t>
            </a:r>
          </a:p>
          <a:p>
            <a:pPr marL="457200" lvl="1" indent="0">
              <a:buNone/>
            </a:pPr>
            <a:endParaRPr lang="en-US" altLang="en-US" sz="2800" b="1" dirty="0">
              <a:solidFill>
                <a:srgbClr val="517790"/>
              </a:solidFill>
              <a:latin typeface="Avenir Next"/>
              <a:cs typeface="Arial" panose="020B0604020202020204" pitchFamily="34" charset="0"/>
            </a:endParaRPr>
          </a:p>
          <a:p>
            <a:pPr marL="571500" lvl="1" indent="-571500"/>
            <a:r>
              <a:rPr lang="en-US" altLang="en-US" sz="2800" u="sng" dirty="0"/>
              <a:t>Obvious: </a:t>
            </a:r>
            <a:r>
              <a:rPr lang="en-US" altLang="en-US" sz="2800" dirty="0"/>
              <a:t>Disappearing from work for hours during the day</a:t>
            </a:r>
          </a:p>
          <a:p>
            <a:pPr marL="571500" lvl="1" indent="-571500"/>
            <a:r>
              <a:rPr lang="en-US" altLang="en-US" sz="2800" u="sng" dirty="0"/>
              <a:t>Other: </a:t>
            </a:r>
            <a:r>
              <a:rPr lang="en-US" altLang="en-US" sz="2800" dirty="0"/>
              <a:t>Supply evidence that employee knew about the rule</a:t>
            </a:r>
          </a:p>
          <a:p>
            <a:pPr marL="1028700" lvl="2" indent="-571500"/>
            <a:r>
              <a:rPr lang="en-US" altLang="en-US" sz="2800" dirty="0"/>
              <a:t>Signed handbook receipt</a:t>
            </a:r>
          </a:p>
          <a:p>
            <a:pPr marL="1028700" lvl="2" indent="-571500"/>
            <a:r>
              <a:rPr lang="en-US" altLang="en-US" sz="2800" dirty="0"/>
              <a:t>Signed evidence of training</a:t>
            </a:r>
          </a:p>
          <a:p>
            <a:pPr marL="1028700" lvl="2" indent="-571500"/>
            <a:r>
              <a:rPr lang="en-US" altLang="en-US" sz="2800" dirty="0"/>
              <a:t>Signed policy</a:t>
            </a:r>
          </a:p>
          <a:p>
            <a:pPr marL="1028700" lvl="2" indent="-571500"/>
            <a:r>
              <a:rPr lang="en-US" altLang="en-US" sz="2800" dirty="0"/>
              <a:t>Previous verbal or written warning documented.</a:t>
            </a:r>
          </a:p>
          <a:p>
            <a:pPr marL="571500" lvl="1" indent="-571500"/>
            <a:endParaRPr lang="en-US" altLang="en-US" sz="2400" dirty="0"/>
          </a:p>
          <a:p>
            <a:pPr marL="457200" lvl="1" indent="0">
              <a:buNone/>
            </a:pPr>
            <a:endParaRPr lang="en-US" altLang="en-US" b="1" dirty="0">
              <a:solidFill>
                <a:srgbClr val="517790"/>
              </a:solidFill>
              <a:latin typeface="Avenir Next"/>
              <a:cs typeface="Arial" panose="020B0604020202020204" pitchFamily="34" charset="0"/>
            </a:endParaRPr>
          </a:p>
          <a:p>
            <a:pPr marL="457200" lvl="1" indent="0">
              <a:buNone/>
            </a:pPr>
            <a:endParaRPr lang="en-US" altLang="en-US" b="1" dirty="0">
              <a:solidFill>
                <a:srgbClr val="517790"/>
              </a:solidFill>
              <a:latin typeface="Avenir Next"/>
              <a:cs typeface="Arial" panose="020B0604020202020204" pitchFamily="34" charset="0"/>
            </a:endParaRPr>
          </a:p>
          <a:p>
            <a:pPr marL="457200" lvl="1" indent="0">
              <a:buNone/>
            </a:pPr>
            <a:endParaRPr lang="en-US" altLang="en-US" dirty="0">
              <a:solidFill>
                <a:srgbClr val="517790"/>
              </a:solidFill>
              <a:latin typeface="Avenir Next"/>
              <a:cs typeface="Arial" panose="020B0604020202020204" pitchFamily="34" charset="0"/>
            </a:endParaRPr>
          </a:p>
        </p:txBody>
      </p:sp>
    </p:spTree>
    <p:extLst>
      <p:ext uri="{BB962C8B-B14F-4D97-AF65-F5344CB8AC3E}">
        <p14:creationId xmlns:p14="http://schemas.microsoft.com/office/powerpoint/2010/main" val="119173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AB591A-0E05-A74F-B619-6EB3F9171ABF}"/>
              </a:ext>
            </a:extLst>
          </p:cNvPr>
          <p:cNvSpPr>
            <a:spLocks noGrp="1"/>
          </p:cNvSpPr>
          <p:nvPr>
            <p:ph type="title"/>
          </p:nvPr>
        </p:nvSpPr>
        <p:spPr/>
        <p:txBody>
          <a:bodyPr/>
          <a:lstStyle/>
          <a:p>
            <a:r>
              <a:rPr lang="en-US" dirty="0"/>
              <a:t>What is misconduct?</a:t>
            </a:r>
          </a:p>
        </p:txBody>
      </p:sp>
      <p:sp>
        <p:nvSpPr>
          <p:cNvPr id="5" name="Content Placeholder 4">
            <a:extLst>
              <a:ext uri="{FF2B5EF4-FFF2-40B4-BE49-F238E27FC236}">
                <a16:creationId xmlns:a16="http://schemas.microsoft.com/office/drawing/2014/main" id="{1DB4DE49-3B66-5041-A1A7-0BE2B26CB056}"/>
              </a:ext>
            </a:extLst>
          </p:cNvPr>
          <p:cNvSpPr>
            <a:spLocks noGrp="1"/>
          </p:cNvSpPr>
          <p:nvPr>
            <p:ph idx="1"/>
          </p:nvPr>
        </p:nvSpPr>
        <p:spPr/>
        <p:txBody>
          <a:bodyPr>
            <a:normAutofit/>
          </a:bodyPr>
          <a:lstStyle/>
          <a:p>
            <a:pPr marL="0" lvl="1" indent="0">
              <a:buNone/>
            </a:pPr>
            <a:r>
              <a:rPr lang="en-US" altLang="en-US" sz="2800" b="1" dirty="0">
                <a:solidFill>
                  <a:schemeClr val="tx1"/>
                </a:solidFill>
                <a:latin typeface="Avenir Next" panose="020B0503020202020204"/>
                <a:cs typeface="Arial" panose="020B0604020202020204" pitchFamily="34" charset="0"/>
              </a:rPr>
              <a:t>2. Negligence </a:t>
            </a:r>
            <a:r>
              <a:rPr lang="en-US" altLang="en-US" sz="2800" b="1" u="sng" dirty="0">
                <a:solidFill>
                  <a:schemeClr val="tx1"/>
                </a:solidFill>
                <a:latin typeface="Avenir Next" panose="020B0503020202020204"/>
                <a:cs typeface="Arial" panose="020B0604020202020204" pitchFamily="34" charset="0"/>
              </a:rPr>
              <a:t>of degree or recurrence</a:t>
            </a:r>
            <a:r>
              <a:rPr lang="en-US" altLang="en-US" sz="2800" b="1" dirty="0">
                <a:solidFill>
                  <a:schemeClr val="tx1"/>
                </a:solidFill>
                <a:latin typeface="Avenir Next" panose="020B0503020202020204"/>
                <a:cs typeface="Arial" panose="020B0604020202020204" pitchFamily="34" charset="0"/>
              </a:rPr>
              <a:t> to show intentional/ substantial disregard of employer's interests or duties and obligations</a:t>
            </a:r>
          </a:p>
          <a:p>
            <a:pPr marL="571500" lvl="1" indent="-571500"/>
            <a:r>
              <a:rPr lang="en-US" altLang="en-US" sz="2800" dirty="0"/>
              <a:t>May warrant immediate termination</a:t>
            </a:r>
          </a:p>
          <a:p>
            <a:pPr marL="571500" lvl="1" indent="-571500"/>
            <a:r>
              <a:rPr lang="en-US" altLang="en-US" sz="2800" dirty="0"/>
              <a:t>Examples: </a:t>
            </a:r>
          </a:p>
          <a:p>
            <a:pPr marL="1028700" lvl="2" indent="-571500"/>
            <a:r>
              <a:rPr lang="en-US" altLang="en-US" sz="2400" dirty="0"/>
              <a:t>Violence/Harassment</a:t>
            </a:r>
          </a:p>
          <a:p>
            <a:pPr marL="1028700" lvl="2" indent="-571500"/>
            <a:r>
              <a:rPr lang="en-US" altLang="en-US" sz="2400" dirty="0"/>
              <a:t>Certain Arrests/Convictions</a:t>
            </a:r>
          </a:p>
          <a:p>
            <a:pPr marL="1028700" lvl="2" indent="-571500"/>
            <a:r>
              <a:rPr lang="en-US" altLang="en-US" sz="2400" dirty="0"/>
              <a:t>Theft/forgery</a:t>
            </a:r>
          </a:p>
          <a:p>
            <a:pPr marL="1028700" lvl="2" indent="-571500"/>
            <a:r>
              <a:rPr lang="en-US" altLang="en-US" sz="2400" u="sng" dirty="0"/>
              <a:t>Violation of written absenteeism policy</a:t>
            </a:r>
          </a:p>
          <a:p>
            <a:pPr marL="1028700" lvl="2" indent="-571500"/>
            <a:r>
              <a:rPr lang="en-US" altLang="en-US" sz="2400" u="sng" dirty="0"/>
              <a:t>Failure to do duties: 3 written warnings within the 12 months immediately preceding the employee’s termination</a:t>
            </a:r>
          </a:p>
          <a:p>
            <a:pPr marL="1028700" lvl="2" indent="-571500"/>
            <a:endParaRPr lang="en-US" altLang="en-US" dirty="0"/>
          </a:p>
          <a:p>
            <a:pPr marL="571500" lvl="1" indent="-571500"/>
            <a:endParaRPr lang="en-US" altLang="en-US" sz="2400" dirty="0"/>
          </a:p>
          <a:p>
            <a:pPr marL="457200" lvl="1" indent="0">
              <a:buNone/>
            </a:pPr>
            <a:endParaRPr lang="en-US" altLang="en-US" b="1" dirty="0">
              <a:solidFill>
                <a:srgbClr val="517790"/>
              </a:solidFill>
              <a:latin typeface="Avenir Next"/>
              <a:cs typeface="Arial" panose="020B0604020202020204" pitchFamily="34" charset="0"/>
            </a:endParaRPr>
          </a:p>
          <a:p>
            <a:pPr marL="457200" lvl="1" indent="0">
              <a:buNone/>
            </a:pPr>
            <a:endParaRPr lang="en-US" altLang="en-US" b="1" dirty="0">
              <a:solidFill>
                <a:srgbClr val="517790"/>
              </a:solidFill>
              <a:latin typeface="Avenir Next"/>
              <a:cs typeface="Arial" panose="020B0604020202020204" pitchFamily="34" charset="0"/>
            </a:endParaRPr>
          </a:p>
          <a:p>
            <a:pPr marL="457200" lvl="1" indent="0">
              <a:buNone/>
            </a:pPr>
            <a:endParaRPr lang="en-US" altLang="en-US" dirty="0">
              <a:solidFill>
                <a:srgbClr val="517790"/>
              </a:solidFill>
              <a:latin typeface="Avenir Next"/>
              <a:cs typeface="Arial" panose="020B0604020202020204" pitchFamily="34" charset="0"/>
            </a:endParaRPr>
          </a:p>
        </p:txBody>
      </p:sp>
    </p:spTree>
    <p:extLst>
      <p:ext uri="{BB962C8B-B14F-4D97-AF65-F5344CB8AC3E}">
        <p14:creationId xmlns:p14="http://schemas.microsoft.com/office/powerpoint/2010/main" val="1824350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AB591A-0E05-A74F-B619-6EB3F9171ABF}"/>
              </a:ext>
            </a:extLst>
          </p:cNvPr>
          <p:cNvSpPr>
            <a:spLocks noGrp="1"/>
          </p:cNvSpPr>
          <p:nvPr>
            <p:ph type="title"/>
          </p:nvPr>
        </p:nvSpPr>
        <p:spPr/>
        <p:txBody>
          <a:bodyPr/>
          <a:lstStyle/>
          <a:p>
            <a:r>
              <a:rPr lang="en-US" dirty="0"/>
              <a:t>Unique to SC</a:t>
            </a:r>
          </a:p>
        </p:txBody>
      </p:sp>
      <p:sp>
        <p:nvSpPr>
          <p:cNvPr id="5" name="Content Placeholder 4">
            <a:extLst>
              <a:ext uri="{FF2B5EF4-FFF2-40B4-BE49-F238E27FC236}">
                <a16:creationId xmlns:a16="http://schemas.microsoft.com/office/drawing/2014/main" id="{1DB4DE49-3B66-5041-A1A7-0BE2B26CB056}"/>
              </a:ext>
            </a:extLst>
          </p:cNvPr>
          <p:cNvSpPr>
            <a:spLocks noGrp="1"/>
          </p:cNvSpPr>
          <p:nvPr>
            <p:ph idx="1"/>
          </p:nvPr>
        </p:nvSpPr>
        <p:spPr/>
        <p:txBody>
          <a:bodyPr>
            <a:normAutofit/>
          </a:bodyPr>
          <a:lstStyle/>
          <a:p>
            <a:pPr marL="0" indent="0" eaLnBrk="1" hangingPunct="1">
              <a:buClr>
                <a:schemeClr val="tx1"/>
              </a:buClr>
              <a:buNone/>
            </a:pPr>
            <a:r>
              <a:rPr lang="en-US" altLang="en-US" b="1" dirty="0"/>
              <a:t>Gross Misconduct (Minor misconduct only a 4 </a:t>
            </a:r>
            <a:r>
              <a:rPr lang="en-US" altLang="en-US" b="1" dirty="0" err="1"/>
              <a:t>wk</a:t>
            </a:r>
            <a:r>
              <a:rPr lang="en-US" altLang="en-US" b="1" dirty="0"/>
              <a:t> disqualification)</a:t>
            </a:r>
          </a:p>
          <a:p>
            <a:pPr marL="571500" lvl="1" indent="-571500"/>
            <a:r>
              <a:rPr lang="en-US" dirty="0"/>
              <a:t>Illegal drug use</a:t>
            </a:r>
          </a:p>
          <a:p>
            <a:pPr marL="571500" lvl="1" indent="-571500"/>
            <a:r>
              <a:rPr lang="en-US" dirty="0"/>
              <a:t>Willful damage to employer property in excess of $50</a:t>
            </a:r>
          </a:p>
          <a:p>
            <a:pPr marL="571500" lvl="1" indent="-571500"/>
            <a:r>
              <a:rPr lang="en-US" dirty="0"/>
              <a:t>Failure to comply with drug &amp; alcohol testing</a:t>
            </a:r>
          </a:p>
          <a:p>
            <a:pPr marL="571500" lvl="1" indent="-571500"/>
            <a:r>
              <a:rPr lang="en-US" dirty="0"/>
              <a:t>Assault or battery of another employee or customer</a:t>
            </a:r>
          </a:p>
          <a:p>
            <a:pPr marL="571500" lvl="1" indent="-571500"/>
            <a:r>
              <a:rPr lang="en-US" dirty="0"/>
              <a:t>Willful insubordination</a:t>
            </a:r>
          </a:p>
          <a:p>
            <a:pPr marL="571500" lvl="1" indent="-571500"/>
            <a:r>
              <a:rPr lang="en-US" dirty="0"/>
              <a:t>Willful neglect of duty/criminal abuse of patient or child in employee’s professional care</a:t>
            </a:r>
          </a:p>
        </p:txBody>
      </p:sp>
    </p:spTree>
    <p:extLst>
      <p:ext uri="{BB962C8B-B14F-4D97-AF65-F5344CB8AC3E}">
        <p14:creationId xmlns:p14="http://schemas.microsoft.com/office/powerpoint/2010/main" val="1046115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F51F7-CDF7-4C4C-8B48-E4164BAFCA5E}"/>
              </a:ext>
            </a:extLst>
          </p:cNvPr>
          <p:cNvSpPr>
            <a:spLocks noGrp="1"/>
          </p:cNvSpPr>
          <p:nvPr>
            <p:ph type="title"/>
          </p:nvPr>
        </p:nvSpPr>
        <p:spPr/>
        <p:txBody>
          <a:bodyPr/>
          <a:lstStyle/>
          <a:p>
            <a:r>
              <a:rPr lang="en-US" dirty="0"/>
              <a:t>Best practices for discipline/terminations</a:t>
            </a:r>
          </a:p>
        </p:txBody>
      </p:sp>
      <p:sp>
        <p:nvSpPr>
          <p:cNvPr id="4" name="Rectangle 3">
            <a:extLst>
              <a:ext uri="{FF2B5EF4-FFF2-40B4-BE49-F238E27FC236}">
                <a16:creationId xmlns:a16="http://schemas.microsoft.com/office/drawing/2014/main" id="{CDBDC237-1809-F34C-AC5E-BB0F8ADB7DDB}"/>
              </a:ext>
            </a:extLst>
          </p:cNvPr>
          <p:cNvSpPr/>
          <p:nvPr/>
        </p:nvSpPr>
        <p:spPr>
          <a:xfrm>
            <a:off x="1036982" y="2461591"/>
            <a:ext cx="2196548" cy="1934818"/>
          </a:xfrm>
          <a:prstGeom prst="rect">
            <a:avLst/>
          </a:prstGeom>
          <a:solidFill>
            <a:srgbClr val="3E00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Avenir Next Medium" panose="020B0503020202020204" pitchFamily="34" charset="0"/>
                <a:ea typeface="Verdana" panose="020B0604030504040204" pitchFamily="34" charset="0"/>
                <a:cs typeface="Verdana" panose="020B0604030504040204" pitchFamily="34" charset="0"/>
              </a:rPr>
              <a:t>Verbals</a:t>
            </a:r>
            <a:endParaRPr lang="en-US" sz="2800" dirty="0">
              <a:latin typeface="Avenir Next Medium" panose="020B0503020202020204" pitchFamily="34" charset="0"/>
              <a:ea typeface="Verdana" panose="020B0604030504040204" pitchFamily="34" charset="0"/>
              <a:cs typeface="Verdana" panose="020B0604030504040204" pitchFamily="34" charset="0"/>
            </a:endParaRPr>
          </a:p>
        </p:txBody>
      </p:sp>
      <p:sp>
        <p:nvSpPr>
          <p:cNvPr id="5" name="Rectangle 4">
            <a:extLst>
              <a:ext uri="{FF2B5EF4-FFF2-40B4-BE49-F238E27FC236}">
                <a16:creationId xmlns:a16="http://schemas.microsoft.com/office/drawing/2014/main" id="{ED69D8C6-3F09-0044-8564-DB3313DE819E}"/>
              </a:ext>
            </a:extLst>
          </p:cNvPr>
          <p:cNvSpPr/>
          <p:nvPr/>
        </p:nvSpPr>
        <p:spPr>
          <a:xfrm>
            <a:off x="3581399" y="2461591"/>
            <a:ext cx="2196548" cy="1934818"/>
          </a:xfrm>
          <a:prstGeom prst="rect">
            <a:avLst/>
          </a:prstGeom>
          <a:solidFill>
            <a:srgbClr val="83299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latin typeface="Avenir Next Medium" panose="020B0503020202020204" pitchFamily="34" charset="0"/>
                <a:ea typeface="Verdana" panose="020B0604030504040204" pitchFamily="34" charset="0"/>
                <a:cs typeface="Verdana" panose="020B0604030504040204" pitchFamily="34" charset="0"/>
              </a:rPr>
              <a:t>Written </a:t>
            </a:r>
          </a:p>
        </p:txBody>
      </p:sp>
      <p:sp>
        <p:nvSpPr>
          <p:cNvPr id="6" name="Rectangle 5">
            <a:extLst>
              <a:ext uri="{FF2B5EF4-FFF2-40B4-BE49-F238E27FC236}">
                <a16:creationId xmlns:a16="http://schemas.microsoft.com/office/drawing/2014/main" id="{0EF92FE6-FE50-CC4F-8261-63F67CDC6232}"/>
              </a:ext>
            </a:extLst>
          </p:cNvPr>
          <p:cNvSpPr/>
          <p:nvPr/>
        </p:nvSpPr>
        <p:spPr>
          <a:xfrm>
            <a:off x="6096000" y="2461591"/>
            <a:ext cx="2196548" cy="1934818"/>
          </a:xfrm>
          <a:prstGeom prst="rect">
            <a:avLst/>
          </a:prstGeom>
          <a:solidFill>
            <a:srgbClr val="5178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latin typeface="Avenir Next Medium" panose="020B0503020202020204" pitchFamily="34" charset="0"/>
                <a:ea typeface="Verdana" panose="020B0604030504040204" pitchFamily="34" charset="0"/>
                <a:cs typeface="Verdana" panose="020B0604030504040204" pitchFamily="34" charset="0"/>
              </a:rPr>
              <a:t>Fall-off</a:t>
            </a:r>
          </a:p>
          <a:p>
            <a:pPr algn="ctr"/>
            <a:r>
              <a:rPr lang="en-US" sz="3200" dirty="0">
                <a:latin typeface="Avenir Next Medium" panose="020B0503020202020204" pitchFamily="34" charset="0"/>
                <a:ea typeface="Verdana" panose="020B0604030504040204" pitchFamily="34" charset="0"/>
                <a:cs typeface="Verdana" panose="020B0604030504040204" pitchFamily="34" charset="0"/>
              </a:rPr>
              <a:t>Policy</a:t>
            </a:r>
          </a:p>
        </p:txBody>
      </p:sp>
      <p:sp>
        <p:nvSpPr>
          <p:cNvPr id="7" name="Rectangle 6">
            <a:extLst>
              <a:ext uri="{FF2B5EF4-FFF2-40B4-BE49-F238E27FC236}">
                <a16:creationId xmlns:a16="http://schemas.microsoft.com/office/drawing/2014/main" id="{797FE1F1-6AA5-A542-A35A-0A4564F05FB1}"/>
              </a:ext>
            </a:extLst>
          </p:cNvPr>
          <p:cNvSpPr/>
          <p:nvPr/>
        </p:nvSpPr>
        <p:spPr>
          <a:xfrm>
            <a:off x="8610601" y="2461591"/>
            <a:ext cx="2196548" cy="1934818"/>
          </a:xfrm>
          <a:prstGeom prst="rect">
            <a:avLst/>
          </a:prstGeom>
          <a:solidFill>
            <a:srgbClr val="00A9E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latin typeface="Avenir Next Medium" panose="020B0503020202020204" pitchFamily="34" charset="0"/>
                <a:ea typeface="Verdana" panose="020B0604030504040204" pitchFamily="34" charset="0"/>
                <a:cs typeface="Verdana" panose="020B0604030504040204" pitchFamily="34" charset="0"/>
              </a:rPr>
              <a:t>3rd Strike</a:t>
            </a:r>
          </a:p>
        </p:txBody>
      </p:sp>
    </p:spTree>
    <p:extLst>
      <p:ext uri="{BB962C8B-B14F-4D97-AF65-F5344CB8AC3E}">
        <p14:creationId xmlns:p14="http://schemas.microsoft.com/office/powerpoint/2010/main" val="3209550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F51F7-CDF7-4C4C-8B48-E4164BAFCA5E}"/>
              </a:ext>
            </a:extLst>
          </p:cNvPr>
          <p:cNvSpPr>
            <a:spLocks noGrp="1"/>
          </p:cNvSpPr>
          <p:nvPr>
            <p:ph type="title"/>
          </p:nvPr>
        </p:nvSpPr>
        <p:spPr/>
        <p:txBody>
          <a:bodyPr/>
          <a:lstStyle/>
          <a:p>
            <a:r>
              <a:rPr lang="en-US" dirty="0"/>
              <a:t>Supervisor Responsibilities</a:t>
            </a:r>
          </a:p>
        </p:txBody>
      </p:sp>
      <p:sp>
        <p:nvSpPr>
          <p:cNvPr id="8" name="Rectangle 3">
            <a:extLst>
              <a:ext uri="{FF2B5EF4-FFF2-40B4-BE49-F238E27FC236}">
                <a16:creationId xmlns:a16="http://schemas.microsoft.com/office/drawing/2014/main" id="{BA89C206-C9F7-43CB-9E83-4F140D867CDD}"/>
              </a:ext>
            </a:extLst>
          </p:cNvPr>
          <p:cNvSpPr>
            <a:spLocks noGrp="1" noChangeArrowheads="1"/>
          </p:cNvSpPr>
          <p:nvPr>
            <p:ph idx="1"/>
          </p:nvPr>
        </p:nvSpPr>
        <p:spPr>
          <a:xfrm>
            <a:off x="3863470" y="1461955"/>
            <a:ext cx="7886700" cy="4351338"/>
          </a:xfrm>
        </p:spPr>
        <p:txBody>
          <a:bodyPr>
            <a:normAutofit/>
          </a:bodyPr>
          <a:lstStyle/>
          <a:p>
            <a:pPr marL="0" indent="0" eaLnBrk="1" hangingPunct="1">
              <a:buClr>
                <a:schemeClr val="tx1"/>
              </a:buClr>
              <a:buNone/>
            </a:pPr>
            <a:r>
              <a:rPr lang="en-US" altLang="en-US" sz="3200" dirty="0"/>
              <a:t>For minor issues, always address right away</a:t>
            </a:r>
          </a:p>
          <a:p>
            <a:pPr marL="0" indent="0" eaLnBrk="1" hangingPunct="1">
              <a:buClr>
                <a:schemeClr val="tx1"/>
              </a:buClr>
              <a:buNone/>
            </a:pPr>
            <a:endParaRPr lang="en-US" altLang="en-US" sz="3000" dirty="0"/>
          </a:p>
          <a:p>
            <a:pPr eaLnBrk="1" hangingPunct="1">
              <a:buClr>
                <a:schemeClr val="tx1"/>
              </a:buClr>
              <a:buFont typeface="Wingdings" panose="05000000000000000000" pitchFamily="2" charset="2"/>
              <a:buChar char="§"/>
            </a:pPr>
            <a:r>
              <a:rPr lang="en-US" altLang="en-US" sz="3000" dirty="0"/>
              <a:t>“Bob, I noticed... And the impact is...”</a:t>
            </a:r>
          </a:p>
          <a:p>
            <a:pPr eaLnBrk="1" hangingPunct="1">
              <a:buClr>
                <a:schemeClr val="tx1"/>
              </a:buClr>
              <a:buFont typeface="Wingdings" panose="05000000000000000000" pitchFamily="2" charset="2"/>
              <a:buChar char="§"/>
            </a:pPr>
            <a:r>
              <a:rPr lang="en-US" altLang="en-US" sz="3000" dirty="0"/>
              <a:t>Ask if you can help or how they can fix</a:t>
            </a:r>
          </a:p>
          <a:p>
            <a:pPr eaLnBrk="1" hangingPunct="1">
              <a:buClr>
                <a:schemeClr val="tx1"/>
              </a:buClr>
              <a:buFont typeface="Wingdings" panose="05000000000000000000" pitchFamily="2" charset="2"/>
              <a:buChar char="§"/>
            </a:pPr>
            <a:r>
              <a:rPr lang="en-US" altLang="en-US" sz="3000" dirty="0"/>
              <a:t>Reiterate rule</a:t>
            </a:r>
          </a:p>
          <a:p>
            <a:pPr eaLnBrk="1" hangingPunct="1">
              <a:buClr>
                <a:schemeClr val="tx1"/>
              </a:buClr>
              <a:buFont typeface="Wingdings" panose="05000000000000000000" pitchFamily="2" charset="2"/>
              <a:buChar char="§"/>
            </a:pPr>
            <a:r>
              <a:rPr lang="en-US" altLang="en-US" sz="3000" dirty="0"/>
              <a:t>After 1-2 </a:t>
            </a:r>
            <a:r>
              <a:rPr lang="en-US" altLang="en-US" sz="3000" dirty="0" err="1"/>
              <a:t>verbals</a:t>
            </a:r>
            <a:r>
              <a:rPr lang="en-US" altLang="en-US" sz="3000" dirty="0"/>
              <a:t>, explain written may result.</a:t>
            </a:r>
          </a:p>
          <a:p>
            <a:pPr>
              <a:buClr>
                <a:schemeClr val="tx1"/>
              </a:buClr>
              <a:buFont typeface="Wingdings" panose="05000000000000000000" pitchFamily="2" charset="2"/>
              <a:buChar char="§"/>
            </a:pPr>
            <a:r>
              <a:rPr lang="en-US" altLang="en-US" sz="3000" dirty="0"/>
              <a:t>Make a note you discussed/date</a:t>
            </a:r>
          </a:p>
          <a:p>
            <a:pPr lvl="1">
              <a:buClr>
                <a:schemeClr val="tx1"/>
              </a:buClr>
              <a:buFont typeface="Wingdings" panose="05000000000000000000" pitchFamily="2" charset="2"/>
              <a:buChar char="§"/>
            </a:pPr>
            <a:r>
              <a:rPr lang="en-US" altLang="en-US" sz="2600" dirty="0"/>
              <a:t>3/12 – discussed poor attendance with Bob</a:t>
            </a:r>
          </a:p>
          <a:p>
            <a:pPr eaLnBrk="1" hangingPunct="1">
              <a:buClr>
                <a:schemeClr val="tx1"/>
              </a:buClr>
            </a:pPr>
            <a:endParaRPr lang="en-US" altLang="en-US" dirty="0"/>
          </a:p>
        </p:txBody>
      </p:sp>
      <p:grpSp>
        <p:nvGrpSpPr>
          <p:cNvPr id="6" name="Group 5">
            <a:extLst>
              <a:ext uri="{FF2B5EF4-FFF2-40B4-BE49-F238E27FC236}">
                <a16:creationId xmlns:a16="http://schemas.microsoft.com/office/drawing/2014/main" id="{D3CA0B99-F118-48BB-A025-F5DC42AD7CB3}"/>
              </a:ext>
            </a:extLst>
          </p:cNvPr>
          <p:cNvGrpSpPr/>
          <p:nvPr/>
        </p:nvGrpSpPr>
        <p:grpSpPr>
          <a:xfrm>
            <a:off x="1024624" y="1461955"/>
            <a:ext cx="2851204" cy="4734709"/>
            <a:chOff x="1024624" y="1461955"/>
            <a:chExt cx="2851204" cy="4734709"/>
          </a:xfrm>
        </p:grpSpPr>
        <p:sp>
          <p:nvSpPr>
            <p:cNvPr id="4" name="Rectangle 3">
              <a:extLst>
                <a:ext uri="{FF2B5EF4-FFF2-40B4-BE49-F238E27FC236}">
                  <a16:creationId xmlns:a16="http://schemas.microsoft.com/office/drawing/2014/main" id="{CDBDC237-1809-F34C-AC5E-BB0F8ADB7DDB}"/>
                </a:ext>
              </a:extLst>
            </p:cNvPr>
            <p:cNvSpPr/>
            <p:nvPr/>
          </p:nvSpPr>
          <p:spPr>
            <a:xfrm>
              <a:off x="1036982" y="1461955"/>
              <a:ext cx="2838846" cy="1934818"/>
            </a:xfrm>
            <a:prstGeom prst="rect">
              <a:avLst/>
            </a:prstGeom>
            <a:solidFill>
              <a:srgbClr val="3E00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Avenir Next Medium" panose="020B0503020202020204" pitchFamily="34" charset="0"/>
                  <a:ea typeface="Verdana" panose="020B0604030504040204" pitchFamily="34" charset="0"/>
                  <a:cs typeface="Verdana" panose="020B0604030504040204" pitchFamily="34" charset="0"/>
                </a:rPr>
                <a:t>Verbals</a:t>
              </a:r>
              <a:endParaRPr lang="en-US" sz="3200" dirty="0">
                <a:latin typeface="Avenir Next Medium" panose="020B0503020202020204" pitchFamily="34" charset="0"/>
                <a:ea typeface="Verdana" panose="020B0604030504040204" pitchFamily="34" charset="0"/>
                <a:cs typeface="Verdana" panose="020B0604030504040204" pitchFamily="34" charset="0"/>
              </a:endParaRPr>
            </a:p>
          </p:txBody>
        </p:sp>
        <p:pic>
          <p:nvPicPr>
            <p:cNvPr id="5" name="Picture 4">
              <a:hlinkClick r:id="rId3"/>
              <a:extLst>
                <a:ext uri="{FF2B5EF4-FFF2-40B4-BE49-F238E27FC236}">
                  <a16:creationId xmlns:a16="http://schemas.microsoft.com/office/drawing/2014/main" id="{F34F63ED-9B90-4740-9A4F-1A7594F24E6E}"/>
                </a:ext>
              </a:extLst>
            </p:cNvPr>
            <p:cNvPicPr>
              <a:picLocks noChangeAspect="1"/>
            </p:cNvPicPr>
            <p:nvPr/>
          </p:nvPicPr>
          <p:blipFill>
            <a:blip r:embed="rId4"/>
            <a:stretch>
              <a:fillRect/>
            </a:stretch>
          </p:blipFill>
          <p:spPr>
            <a:xfrm>
              <a:off x="1024624" y="3072028"/>
              <a:ext cx="2838846" cy="3124636"/>
            </a:xfrm>
            <a:prstGeom prst="rect">
              <a:avLst/>
            </a:prstGeom>
          </p:spPr>
        </p:pic>
      </p:grpSp>
    </p:spTree>
    <p:extLst>
      <p:ext uri="{BB962C8B-B14F-4D97-AF65-F5344CB8AC3E}">
        <p14:creationId xmlns:p14="http://schemas.microsoft.com/office/powerpoint/2010/main" val="1723734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F51F7-CDF7-4C4C-8B48-E4164BAFCA5E}"/>
              </a:ext>
            </a:extLst>
          </p:cNvPr>
          <p:cNvSpPr>
            <a:spLocks noGrp="1"/>
          </p:cNvSpPr>
          <p:nvPr>
            <p:ph type="title"/>
          </p:nvPr>
        </p:nvSpPr>
        <p:spPr/>
        <p:txBody>
          <a:bodyPr/>
          <a:lstStyle/>
          <a:p>
            <a:r>
              <a:rPr lang="en-US" dirty="0"/>
              <a:t>Supervisor Responsibilities</a:t>
            </a:r>
          </a:p>
        </p:txBody>
      </p:sp>
      <p:sp>
        <p:nvSpPr>
          <p:cNvPr id="8" name="Rectangle 3">
            <a:extLst>
              <a:ext uri="{FF2B5EF4-FFF2-40B4-BE49-F238E27FC236}">
                <a16:creationId xmlns:a16="http://schemas.microsoft.com/office/drawing/2014/main" id="{BA89C206-C9F7-43CB-9E83-4F140D867CDD}"/>
              </a:ext>
            </a:extLst>
          </p:cNvPr>
          <p:cNvSpPr>
            <a:spLocks noGrp="1" noChangeArrowheads="1"/>
          </p:cNvSpPr>
          <p:nvPr>
            <p:ph idx="1"/>
          </p:nvPr>
        </p:nvSpPr>
        <p:spPr>
          <a:xfrm>
            <a:off x="3863470" y="1461955"/>
            <a:ext cx="7886700" cy="4351338"/>
          </a:xfrm>
        </p:spPr>
        <p:txBody>
          <a:bodyPr>
            <a:normAutofit/>
          </a:bodyPr>
          <a:lstStyle/>
          <a:p>
            <a:pPr eaLnBrk="1" hangingPunct="1">
              <a:buClr>
                <a:schemeClr val="tx1"/>
              </a:buClr>
              <a:buFont typeface="Wingdings" panose="05000000000000000000" pitchFamily="2" charset="2"/>
              <a:buChar char="§"/>
            </a:pPr>
            <a:r>
              <a:rPr lang="en-US" altLang="en-US" sz="3000" dirty="0"/>
              <a:t>After 1-2 </a:t>
            </a:r>
            <a:r>
              <a:rPr lang="en-US" altLang="en-US" sz="3000" dirty="0" err="1"/>
              <a:t>verbals</a:t>
            </a:r>
            <a:r>
              <a:rPr lang="en-US" altLang="en-US" sz="3000" dirty="0"/>
              <a:t> about a minor issue</a:t>
            </a:r>
          </a:p>
          <a:p>
            <a:pPr eaLnBrk="1" hangingPunct="1">
              <a:buClr>
                <a:schemeClr val="tx1"/>
              </a:buClr>
              <a:buFont typeface="Wingdings" panose="05000000000000000000" pitchFamily="2" charset="2"/>
              <a:buChar char="§"/>
            </a:pPr>
            <a:r>
              <a:rPr lang="en-US" altLang="en-US" sz="3000" dirty="0"/>
              <a:t>For more serious infractions (didn’t call in when absent one day)</a:t>
            </a:r>
          </a:p>
          <a:p>
            <a:pPr eaLnBrk="1" hangingPunct="1">
              <a:buClr>
                <a:schemeClr val="tx1"/>
              </a:buClr>
              <a:buFont typeface="Wingdings" panose="05000000000000000000" pitchFamily="2" charset="2"/>
              <a:buChar char="§"/>
            </a:pPr>
            <a:r>
              <a:rPr lang="en-US" altLang="en-US" sz="3000" dirty="0"/>
              <a:t>Get their side and put it in writing during investigation.</a:t>
            </a:r>
          </a:p>
          <a:p>
            <a:pPr eaLnBrk="1" hangingPunct="1">
              <a:buClr>
                <a:schemeClr val="tx1"/>
              </a:buClr>
              <a:buFont typeface="Wingdings" panose="05000000000000000000" pitchFamily="2" charset="2"/>
              <a:buChar char="§"/>
            </a:pPr>
            <a:endParaRPr lang="en-US" altLang="en-US" sz="3000" dirty="0"/>
          </a:p>
          <a:p>
            <a:pPr marL="0" indent="0" eaLnBrk="1" hangingPunct="1">
              <a:buClr>
                <a:schemeClr val="tx1"/>
              </a:buClr>
              <a:buNone/>
            </a:pPr>
            <a:r>
              <a:rPr lang="en-US" altLang="en-US" sz="3000" dirty="0"/>
              <a:t>If serious relating to theft, harassment, threats or violence, falsification of records, drug use, discuss with HR.</a:t>
            </a:r>
          </a:p>
          <a:p>
            <a:pPr marL="0" indent="0" eaLnBrk="1" hangingPunct="1">
              <a:buClr>
                <a:schemeClr val="tx1"/>
              </a:buClr>
              <a:buNone/>
            </a:pPr>
            <a:endParaRPr lang="en-US" altLang="en-US" dirty="0"/>
          </a:p>
        </p:txBody>
      </p:sp>
      <p:grpSp>
        <p:nvGrpSpPr>
          <p:cNvPr id="6" name="Group 5">
            <a:extLst>
              <a:ext uri="{FF2B5EF4-FFF2-40B4-BE49-F238E27FC236}">
                <a16:creationId xmlns:a16="http://schemas.microsoft.com/office/drawing/2014/main" id="{C3A04D8A-5EC2-4D10-A637-BF939852F671}"/>
              </a:ext>
            </a:extLst>
          </p:cNvPr>
          <p:cNvGrpSpPr/>
          <p:nvPr/>
        </p:nvGrpSpPr>
        <p:grpSpPr>
          <a:xfrm>
            <a:off x="884494" y="1461955"/>
            <a:ext cx="2931319" cy="4647900"/>
            <a:chOff x="884494" y="1461955"/>
            <a:chExt cx="2931319" cy="4647900"/>
          </a:xfrm>
        </p:grpSpPr>
        <p:sp>
          <p:nvSpPr>
            <p:cNvPr id="5" name="Rectangle 4">
              <a:extLst>
                <a:ext uri="{FF2B5EF4-FFF2-40B4-BE49-F238E27FC236}">
                  <a16:creationId xmlns:a16="http://schemas.microsoft.com/office/drawing/2014/main" id="{E3E1ABA5-D138-4E4E-9D84-AB31C1009B12}"/>
                </a:ext>
              </a:extLst>
            </p:cNvPr>
            <p:cNvSpPr/>
            <p:nvPr/>
          </p:nvSpPr>
          <p:spPr>
            <a:xfrm>
              <a:off x="884495" y="1461955"/>
              <a:ext cx="2931318" cy="1934818"/>
            </a:xfrm>
            <a:prstGeom prst="rect">
              <a:avLst/>
            </a:prstGeom>
            <a:solidFill>
              <a:srgbClr val="83299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latin typeface="Avenir Next Medium" panose="020B0503020202020204" pitchFamily="34" charset="0"/>
                  <a:ea typeface="Verdana" panose="020B0604030504040204" pitchFamily="34" charset="0"/>
                  <a:cs typeface="Verdana" panose="020B0604030504040204" pitchFamily="34" charset="0"/>
                </a:rPr>
                <a:t>Written</a:t>
              </a:r>
            </a:p>
          </p:txBody>
        </p:sp>
        <p:pic>
          <p:nvPicPr>
            <p:cNvPr id="4" name="Picture 3">
              <a:hlinkClick r:id="rId3"/>
              <a:extLst>
                <a:ext uri="{FF2B5EF4-FFF2-40B4-BE49-F238E27FC236}">
                  <a16:creationId xmlns:a16="http://schemas.microsoft.com/office/drawing/2014/main" id="{2D263D6C-3A34-4A4C-B350-D2DA929A0F46}"/>
                </a:ext>
              </a:extLst>
            </p:cNvPr>
            <p:cNvPicPr>
              <a:picLocks noChangeAspect="1"/>
            </p:cNvPicPr>
            <p:nvPr/>
          </p:nvPicPr>
          <p:blipFill>
            <a:blip r:embed="rId4"/>
            <a:stretch>
              <a:fillRect/>
            </a:stretch>
          </p:blipFill>
          <p:spPr>
            <a:xfrm>
              <a:off x="884494" y="3013484"/>
              <a:ext cx="2931319" cy="3096371"/>
            </a:xfrm>
            <a:prstGeom prst="rect">
              <a:avLst/>
            </a:prstGeom>
          </p:spPr>
        </p:pic>
      </p:grpSp>
    </p:spTree>
    <p:extLst>
      <p:ext uri="{BB962C8B-B14F-4D97-AF65-F5344CB8AC3E}">
        <p14:creationId xmlns:p14="http://schemas.microsoft.com/office/powerpoint/2010/main" val="1078335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F51F7-CDF7-4C4C-8B48-E4164BAFCA5E}"/>
              </a:ext>
            </a:extLst>
          </p:cNvPr>
          <p:cNvSpPr>
            <a:spLocks noGrp="1"/>
          </p:cNvSpPr>
          <p:nvPr>
            <p:ph type="title"/>
          </p:nvPr>
        </p:nvSpPr>
        <p:spPr/>
        <p:txBody>
          <a:bodyPr/>
          <a:lstStyle/>
          <a:p>
            <a:r>
              <a:rPr lang="en-US" dirty="0"/>
              <a:t>Supervisor Responsibilities</a:t>
            </a:r>
          </a:p>
        </p:txBody>
      </p:sp>
      <p:sp>
        <p:nvSpPr>
          <p:cNvPr id="8" name="Rectangle 3">
            <a:extLst>
              <a:ext uri="{FF2B5EF4-FFF2-40B4-BE49-F238E27FC236}">
                <a16:creationId xmlns:a16="http://schemas.microsoft.com/office/drawing/2014/main" id="{BA89C206-C9F7-43CB-9E83-4F140D867CDD}"/>
              </a:ext>
            </a:extLst>
          </p:cNvPr>
          <p:cNvSpPr>
            <a:spLocks noGrp="1" noChangeArrowheads="1"/>
          </p:cNvSpPr>
          <p:nvPr>
            <p:ph idx="1"/>
          </p:nvPr>
        </p:nvSpPr>
        <p:spPr>
          <a:xfrm>
            <a:off x="3863470" y="1461955"/>
            <a:ext cx="7886700" cy="4351338"/>
          </a:xfrm>
        </p:spPr>
        <p:txBody>
          <a:bodyPr>
            <a:normAutofit/>
          </a:bodyPr>
          <a:lstStyle/>
          <a:p>
            <a:pPr eaLnBrk="1" hangingPunct="1">
              <a:buClr>
                <a:schemeClr val="tx1"/>
              </a:buClr>
              <a:buFont typeface="Wingdings" panose="05000000000000000000" pitchFamily="2" charset="2"/>
              <a:buChar char="§"/>
            </a:pPr>
            <a:r>
              <a:rPr lang="en-US" altLang="en-US" sz="3000" dirty="0"/>
              <a:t>A written warning 2 years ago is generally not relevant to current situation.</a:t>
            </a:r>
          </a:p>
          <a:p>
            <a:pPr eaLnBrk="1" hangingPunct="1">
              <a:buClr>
                <a:schemeClr val="tx1"/>
              </a:buClr>
              <a:buFont typeface="Wingdings" panose="05000000000000000000" pitchFamily="2" charset="2"/>
              <a:buChar char="§"/>
            </a:pPr>
            <a:r>
              <a:rPr lang="en-US" altLang="en-US" sz="3000" dirty="0"/>
              <a:t>Exception: A final warning for a more serious event which re-occurs.</a:t>
            </a:r>
          </a:p>
          <a:p>
            <a:pPr marL="0" indent="0" eaLnBrk="1" hangingPunct="1">
              <a:buClr>
                <a:schemeClr val="tx1"/>
              </a:buClr>
              <a:buNone/>
            </a:pPr>
            <a:endParaRPr lang="en-US" altLang="en-US" dirty="0"/>
          </a:p>
        </p:txBody>
      </p:sp>
      <p:grpSp>
        <p:nvGrpSpPr>
          <p:cNvPr id="4" name="Group 3">
            <a:extLst>
              <a:ext uri="{FF2B5EF4-FFF2-40B4-BE49-F238E27FC236}">
                <a16:creationId xmlns:a16="http://schemas.microsoft.com/office/drawing/2014/main" id="{EE1E783E-FA12-4ED7-B2CF-3A293BAD9DC3}"/>
              </a:ext>
            </a:extLst>
          </p:cNvPr>
          <p:cNvGrpSpPr/>
          <p:nvPr/>
        </p:nvGrpSpPr>
        <p:grpSpPr>
          <a:xfrm>
            <a:off x="1036982" y="1461955"/>
            <a:ext cx="2473037" cy="4718218"/>
            <a:chOff x="1036982" y="1461955"/>
            <a:chExt cx="2473037" cy="4718218"/>
          </a:xfrm>
        </p:grpSpPr>
        <p:sp>
          <p:nvSpPr>
            <p:cNvPr id="6" name="Rectangle 5">
              <a:extLst>
                <a:ext uri="{FF2B5EF4-FFF2-40B4-BE49-F238E27FC236}">
                  <a16:creationId xmlns:a16="http://schemas.microsoft.com/office/drawing/2014/main" id="{436D0E26-B0BA-4C2D-B0F5-D585BDD87ABE}"/>
                </a:ext>
              </a:extLst>
            </p:cNvPr>
            <p:cNvSpPr/>
            <p:nvPr/>
          </p:nvSpPr>
          <p:spPr>
            <a:xfrm>
              <a:off x="1036982" y="1461955"/>
              <a:ext cx="2196548" cy="1934818"/>
            </a:xfrm>
            <a:prstGeom prst="rect">
              <a:avLst/>
            </a:prstGeom>
            <a:solidFill>
              <a:srgbClr val="5178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latin typeface="Avenir Next Medium" panose="020B0503020202020204" pitchFamily="34" charset="0"/>
                  <a:ea typeface="Verdana" panose="020B0604030504040204" pitchFamily="34" charset="0"/>
                  <a:cs typeface="Verdana" panose="020B0604030504040204" pitchFamily="34" charset="0"/>
                </a:rPr>
                <a:t>Fall Off Policy</a:t>
              </a:r>
            </a:p>
          </p:txBody>
        </p:sp>
        <p:sp>
          <p:nvSpPr>
            <p:cNvPr id="3" name="Arrow: Curved Left 2">
              <a:extLst>
                <a:ext uri="{FF2B5EF4-FFF2-40B4-BE49-F238E27FC236}">
                  <a16:creationId xmlns:a16="http://schemas.microsoft.com/office/drawing/2014/main" id="{CC9C684B-DDF5-4D45-AB9A-F958C1692CF6}"/>
                </a:ext>
              </a:extLst>
            </p:cNvPr>
            <p:cNvSpPr/>
            <p:nvPr/>
          </p:nvSpPr>
          <p:spPr>
            <a:xfrm>
              <a:off x="1036982" y="3002973"/>
              <a:ext cx="2473037" cy="3177200"/>
            </a:xfrm>
            <a:prstGeom prst="curvedLeftArrow">
              <a:avLst/>
            </a:prstGeom>
            <a:solidFill>
              <a:srgbClr val="517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2503788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BCABA1E-7849-4CA8-A93B-6B5B97B38BA1}"/>
              </a:ext>
            </a:extLst>
          </p:cNvPr>
          <p:cNvSpPr/>
          <p:nvPr/>
        </p:nvSpPr>
        <p:spPr>
          <a:xfrm>
            <a:off x="1036982" y="1461955"/>
            <a:ext cx="2196548" cy="1934818"/>
          </a:xfrm>
          <a:prstGeom prst="rect">
            <a:avLst/>
          </a:prstGeom>
          <a:solidFill>
            <a:srgbClr val="00A9E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latin typeface="Avenir Next Medium" panose="020B0503020202020204" pitchFamily="34" charset="0"/>
                <a:ea typeface="Verdana" panose="020B0604030504040204" pitchFamily="34" charset="0"/>
                <a:cs typeface="Verdana" panose="020B0604030504040204" pitchFamily="34" charset="0"/>
              </a:rPr>
              <a:t>3</a:t>
            </a:r>
            <a:r>
              <a:rPr lang="en-US" sz="3200" baseline="30000" dirty="0">
                <a:latin typeface="Avenir Next Medium" panose="020B0503020202020204" pitchFamily="34" charset="0"/>
                <a:ea typeface="Verdana" panose="020B0604030504040204" pitchFamily="34" charset="0"/>
                <a:cs typeface="Verdana" panose="020B0604030504040204" pitchFamily="34" charset="0"/>
              </a:rPr>
              <a:t>rd</a:t>
            </a:r>
            <a:r>
              <a:rPr lang="en-US" sz="3200" dirty="0">
                <a:latin typeface="Avenir Next Medium" panose="020B0503020202020204" pitchFamily="34" charset="0"/>
                <a:ea typeface="Verdana" panose="020B0604030504040204" pitchFamily="34" charset="0"/>
                <a:cs typeface="Verdana" panose="020B0604030504040204" pitchFamily="34" charset="0"/>
              </a:rPr>
              <a:t> Strike </a:t>
            </a:r>
          </a:p>
          <a:p>
            <a:pPr algn="ctr"/>
            <a:r>
              <a:rPr lang="en-US" sz="3200" dirty="0">
                <a:latin typeface="Avenir Next Medium" panose="020B0503020202020204" pitchFamily="34" charset="0"/>
                <a:ea typeface="Verdana" panose="020B0604030504040204" pitchFamily="34" charset="0"/>
                <a:cs typeface="Verdana" panose="020B0604030504040204" pitchFamily="34" charset="0"/>
              </a:rPr>
              <a:t>or serious offense</a:t>
            </a:r>
          </a:p>
        </p:txBody>
      </p:sp>
      <p:sp>
        <p:nvSpPr>
          <p:cNvPr id="2" name="Title 1">
            <a:extLst>
              <a:ext uri="{FF2B5EF4-FFF2-40B4-BE49-F238E27FC236}">
                <a16:creationId xmlns:a16="http://schemas.microsoft.com/office/drawing/2014/main" id="{A98F51F7-CDF7-4C4C-8B48-E4164BAFCA5E}"/>
              </a:ext>
            </a:extLst>
          </p:cNvPr>
          <p:cNvSpPr>
            <a:spLocks noGrp="1"/>
          </p:cNvSpPr>
          <p:nvPr>
            <p:ph type="title"/>
          </p:nvPr>
        </p:nvSpPr>
        <p:spPr/>
        <p:txBody>
          <a:bodyPr/>
          <a:lstStyle/>
          <a:p>
            <a:r>
              <a:rPr lang="en-US" dirty="0"/>
              <a:t>Supervisor Responsibilities</a:t>
            </a:r>
          </a:p>
        </p:txBody>
      </p:sp>
      <p:sp>
        <p:nvSpPr>
          <p:cNvPr id="8" name="Rectangle 3">
            <a:extLst>
              <a:ext uri="{FF2B5EF4-FFF2-40B4-BE49-F238E27FC236}">
                <a16:creationId xmlns:a16="http://schemas.microsoft.com/office/drawing/2014/main" id="{BA89C206-C9F7-43CB-9E83-4F140D867CDD}"/>
              </a:ext>
            </a:extLst>
          </p:cNvPr>
          <p:cNvSpPr>
            <a:spLocks noGrp="1" noChangeArrowheads="1"/>
          </p:cNvSpPr>
          <p:nvPr>
            <p:ph idx="1"/>
          </p:nvPr>
        </p:nvSpPr>
        <p:spPr>
          <a:xfrm>
            <a:off x="3863470" y="1461955"/>
            <a:ext cx="7886700" cy="4351338"/>
          </a:xfrm>
        </p:spPr>
        <p:txBody>
          <a:bodyPr>
            <a:normAutofit/>
          </a:bodyPr>
          <a:lstStyle/>
          <a:p>
            <a:pPr eaLnBrk="1" hangingPunct="1">
              <a:buClr>
                <a:schemeClr val="tx1"/>
              </a:buClr>
              <a:buFont typeface="Wingdings" panose="05000000000000000000" pitchFamily="2" charset="2"/>
              <a:buChar char="§"/>
            </a:pPr>
            <a:r>
              <a:rPr lang="en-US" altLang="en-US" sz="3000" dirty="0"/>
              <a:t>HR needs to know anytime there is an accusation of harassment, discrimination or retaliation.</a:t>
            </a:r>
          </a:p>
          <a:p>
            <a:pPr eaLnBrk="1" hangingPunct="1">
              <a:buClr>
                <a:schemeClr val="tx1"/>
              </a:buClr>
              <a:buFont typeface="Wingdings" panose="05000000000000000000" pitchFamily="2" charset="2"/>
              <a:buChar char="§"/>
            </a:pPr>
            <a:r>
              <a:rPr lang="en-US" altLang="en-US" sz="3000" dirty="0"/>
              <a:t>You can always postpone decisions/discussions until talking with HR, but do not delay calling.</a:t>
            </a:r>
          </a:p>
          <a:p>
            <a:pPr eaLnBrk="1" hangingPunct="1">
              <a:buClr>
                <a:schemeClr val="tx1"/>
              </a:buClr>
              <a:buFont typeface="Wingdings" panose="05000000000000000000" pitchFamily="2" charset="2"/>
              <a:buChar char="§"/>
            </a:pPr>
            <a:r>
              <a:rPr lang="en-US" altLang="en-US" sz="3000" dirty="0"/>
              <a:t>Serious &amp; can’t reach HR? Ask the accused person to leave the premises while situation is investigated.</a:t>
            </a:r>
          </a:p>
          <a:p>
            <a:pPr marL="0" indent="0" eaLnBrk="1" hangingPunct="1">
              <a:buClr>
                <a:schemeClr val="tx1"/>
              </a:buClr>
              <a:buNone/>
            </a:pPr>
            <a:endParaRPr lang="en-US" altLang="en-US" dirty="0"/>
          </a:p>
        </p:txBody>
      </p:sp>
      <p:sp>
        <p:nvSpPr>
          <p:cNvPr id="3" name="Flowchart: Off-page Connector 2">
            <a:extLst>
              <a:ext uri="{FF2B5EF4-FFF2-40B4-BE49-F238E27FC236}">
                <a16:creationId xmlns:a16="http://schemas.microsoft.com/office/drawing/2014/main" id="{F3CD57A9-30FB-4562-A894-27E85D79872C}"/>
              </a:ext>
            </a:extLst>
          </p:cNvPr>
          <p:cNvSpPr/>
          <p:nvPr/>
        </p:nvSpPr>
        <p:spPr>
          <a:xfrm>
            <a:off x="1036982" y="3252355"/>
            <a:ext cx="2196548" cy="2143690"/>
          </a:xfrm>
          <a:prstGeom prst="flowChartOffpageConnector">
            <a:avLst/>
          </a:prstGeom>
          <a:solidFill>
            <a:srgbClr val="00A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
        <p:nvSpPr>
          <p:cNvPr id="4" name="Oval 3">
            <a:extLst>
              <a:ext uri="{FF2B5EF4-FFF2-40B4-BE49-F238E27FC236}">
                <a16:creationId xmlns:a16="http://schemas.microsoft.com/office/drawing/2014/main" id="{FB173BA1-AF79-44EA-B30A-4293B25C05FB}"/>
              </a:ext>
            </a:extLst>
          </p:cNvPr>
          <p:cNvSpPr/>
          <p:nvPr/>
        </p:nvSpPr>
        <p:spPr>
          <a:xfrm>
            <a:off x="1641764" y="5450820"/>
            <a:ext cx="924790" cy="724946"/>
          </a:xfrm>
          <a:prstGeom prst="ellipse">
            <a:avLst/>
          </a:prstGeom>
          <a:solidFill>
            <a:srgbClr val="00A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05230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F51F7-CDF7-4C4C-8B48-E4164BAFCA5E}"/>
              </a:ext>
            </a:extLst>
          </p:cNvPr>
          <p:cNvSpPr>
            <a:spLocks noGrp="1"/>
          </p:cNvSpPr>
          <p:nvPr>
            <p:ph type="title"/>
          </p:nvPr>
        </p:nvSpPr>
        <p:spPr/>
        <p:txBody>
          <a:bodyPr/>
          <a:lstStyle/>
          <a:p>
            <a:r>
              <a:rPr lang="en-US" dirty="0"/>
              <a:t>Practice Scenarios</a:t>
            </a:r>
          </a:p>
        </p:txBody>
      </p:sp>
      <p:sp>
        <p:nvSpPr>
          <p:cNvPr id="8" name="Rectangle 3">
            <a:extLst>
              <a:ext uri="{FF2B5EF4-FFF2-40B4-BE49-F238E27FC236}">
                <a16:creationId xmlns:a16="http://schemas.microsoft.com/office/drawing/2014/main" id="{BA89C206-C9F7-43CB-9E83-4F140D867CDD}"/>
              </a:ext>
            </a:extLst>
          </p:cNvPr>
          <p:cNvSpPr>
            <a:spLocks noGrp="1" noChangeArrowheads="1"/>
          </p:cNvSpPr>
          <p:nvPr>
            <p:ph idx="1"/>
          </p:nvPr>
        </p:nvSpPr>
        <p:spPr>
          <a:xfrm>
            <a:off x="922842" y="1469183"/>
            <a:ext cx="10430957" cy="4351338"/>
          </a:xfrm>
        </p:spPr>
        <p:txBody>
          <a:bodyPr>
            <a:normAutofit/>
          </a:bodyPr>
          <a:lstStyle/>
          <a:p>
            <a:pPr eaLnBrk="1" hangingPunct="1">
              <a:buClr>
                <a:schemeClr val="tx1"/>
              </a:buClr>
              <a:buFont typeface="Wingdings" panose="05000000000000000000" pitchFamily="2" charset="2"/>
              <a:buChar char="§"/>
            </a:pPr>
            <a:r>
              <a:rPr lang="en-US" altLang="en-US" sz="3000" dirty="0"/>
              <a:t>An employee is on her final written warning.</a:t>
            </a:r>
          </a:p>
          <a:p>
            <a:pPr eaLnBrk="1" hangingPunct="1">
              <a:buClr>
                <a:schemeClr val="tx1"/>
              </a:buClr>
              <a:buFont typeface="Wingdings" panose="05000000000000000000" pitchFamily="2" charset="2"/>
              <a:buChar char="§"/>
            </a:pPr>
            <a:r>
              <a:rPr lang="en-US" altLang="en-US" sz="3000" dirty="0"/>
              <a:t>The day before you deliver her termination session, she resigns because she knows it is coming.</a:t>
            </a:r>
          </a:p>
          <a:p>
            <a:pPr marL="0" indent="0" eaLnBrk="1" hangingPunct="1">
              <a:buClr>
                <a:schemeClr val="tx1"/>
              </a:buClr>
              <a:buNone/>
            </a:pPr>
            <a:endParaRPr lang="en-US" altLang="en-US" sz="3000"/>
          </a:p>
          <a:p>
            <a:pPr marL="0" indent="0" eaLnBrk="1" hangingPunct="1">
              <a:buClr>
                <a:schemeClr val="tx1"/>
              </a:buClr>
              <a:buNone/>
            </a:pPr>
            <a:r>
              <a:rPr lang="en-US" altLang="en-US" sz="3000"/>
              <a:t>Will </a:t>
            </a:r>
            <a:r>
              <a:rPr lang="en-US" altLang="en-US" sz="3000" dirty="0"/>
              <a:t>she likely receive unemployment?</a:t>
            </a:r>
          </a:p>
          <a:p>
            <a:pPr eaLnBrk="1" hangingPunct="1">
              <a:buClr>
                <a:schemeClr val="tx1"/>
              </a:buClr>
              <a:buFont typeface="Wingdings" panose="05000000000000000000" pitchFamily="2" charset="2"/>
              <a:buChar char="§"/>
            </a:pPr>
            <a:endParaRPr lang="en-US" altLang="en-US" sz="3000" dirty="0"/>
          </a:p>
          <a:p>
            <a:pPr marL="0" indent="0" eaLnBrk="1" hangingPunct="1">
              <a:buClr>
                <a:schemeClr val="tx1"/>
              </a:buClr>
              <a:buNone/>
            </a:pPr>
            <a:endParaRPr lang="en-US" altLang="en-US" dirty="0"/>
          </a:p>
        </p:txBody>
      </p:sp>
    </p:spTree>
    <p:extLst>
      <p:ext uri="{BB962C8B-B14F-4D97-AF65-F5344CB8AC3E}">
        <p14:creationId xmlns:p14="http://schemas.microsoft.com/office/powerpoint/2010/main" val="2638687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F51F7-CDF7-4C4C-8B48-E4164BAFCA5E}"/>
              </a:ext>
            </a:extLst>
          </p:cNvPr>
          <p:cNvSpPr>
            <a:spLocks noGrp="1"/>
          </p:cNvSpPr>
          <p:nvPr>
            <p:ph type="title"/>
          </p:nvPr>
        </p:nvSpPr>
        <p:spPr/>
        <p:txBody>
          <a:bodyPr/>
          <a:lstStyle/>
          <a:p>
            <a:r>
              <a:rPr lang="en-US" dirty="0"/>
              <a:t>Practice Scenarios</a:t>
            </a:r>
          </a:p>
        </p:txBody>
      </p:sp>
      <p:sp>
        <p:nvSpPr>
          <p:cNvPr id="8" name="Rectangle 3">
            <a:extLst>
              <a:ext uri="{FF2B5EF4-FFF2-40B4-BE49-F238E27FC236}">
                <a16:creationId xmlns:a16="http://schemas.microsoft.com/office/drawing/2014/main" id="{BA89C206-C9F7-43CB-9E83-4F140D867CDD}"/>
              </a:ext>
            </a:extLst>
          </p:cNvPr>
          <p:cNvSpPr>
            <a:spLocks noGrp="1" noChangeArrowheads="1"/>
          </p:cNvSpPr>
          <p:nvPr>
            <p:ph idx="1"/>
          </p:nvPr>
        </p:nvSpPr>
        <p:spPr>
          <a:xfrm>
            <a:off x="922842" y="1469183"/>
            <a:ext cx="10430957" cy="4351338"/>
          </a:xfrm>
        </p:spPr>
        <p:txBody>
          <a:bodyPr>
            <a:normAutofit/>
          </a:bodyPr>
          <a:lstStyle/>
          <a:p>
            <a:pPr eaLnBrk="1" hangingPunct="1">
              <a:buClr>
                <a:schemeClr val="tx1"/>
              </a:buClr>
              <a:buFont typeface="Wingdings" panose="05000000000000000000" pitchFamily="2" charset="2"/>
              <a:buChar char="§"/>
            </a:pPr>
            <a:r>
              <a:rPr lang="en-US" altLang="en-US" sz="3000" dirty="0"/>
              <a:t>An employee is unpleasant to customers – it has been going on for years. </a:t>
            </a:r>
          </a:p>
          <a:p>
            <a:pPr eaLnBrk="1" hangingPunct="1">
              <a:buClr>
                <a:schemeClr val="tx1"/>
              </a:buClr>
              <a:buFont typeface="Wingdings" panose="05000000000000000000" pitchFamily="2" charset="2"/>
              <a:buChar char="§"/>
            </a:pPr>
            <a:r>
              <a:rPr lang="en-US" altLang="en-US" sz="3000" dirty="0"/>
              <a:t>Recently, you had to listen to a customer complain for a half hour, so you terminated the employee on the spot.</a:t>
            </a:r>
          </a:p>
          <a:p>
            <a:pPr marL="0" indent="0" eaLnBrk="1" hangingPunct="1">
              <a:buClr>
                <a:schemeClr val="tx1"/>
              </a:buClr>
              <a:buNone/>
            </a:pPr>
            <a:endParaRPr lang="en-US" altLang="en-US" sz="3000" dirty="0"/>
          </a:p>
          <a:p>
            <a:pPr marL="0" indent="0" eaLnBrk="1" hangingPunct="1">
              <a:buClr>
                <a:schemeClr val="tx1"/>
              </a:buClr>
              <a:buNone/>
            </a:pPr>
            <a:r>
              <a:rPr lang="en-US" altLang="en-US" sz="3000" dirty="0"/>
              <a:t>What questions would an unemployment hearing officer have about this situation to discover if it was misconduct? </a:t>
            </a:r>
          </a:p>
          <a:p>
            <a:pPr eaLnBrk="1" hangingPunct="1">
              <a:buClr>
                <a:schemeClr val="tx1"/>
              </a:buClr>
              <a:buFont typeface="Wingdings" panose="05000000000000000000" pitchFamily="2" charset="2"/>
              <a:buChar char="§"/>
            </a:pPr>
            <a:endParaRPr lang="en-US" altLang="en-US" sz="3000" dirty="0"/>
          </a:p>
          <a:p>
            <a:pPr marL="0" indent="0" eaLnBrk="1" hangingPunct="1">
              <a:buClr>
                <a:schemeClr val="tx1"/>
              </a:buClr>
              <a:buNone/>
            </a:pPr>
            <a:endParaRPr lang="en-US" altLang="en-US" dirty="0"/>
          </a:p>
        </p:txBody>
      </p:sp>
    </p:spTree>
    <p:extLst>
      <p:ext uri="{BB962C8B-B14F-4D97-AF65-F5344CB8AC3E}">
        <p14:creationId xmlns:p14="http://schemas.microsoft.com/office/powerpoint/2010/main" val="2656223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45B73-AC59-A144-A4F9-0C0002889CF2}"/>
              </a:ext>
            </a:extLst>
          </p:cNvPr>
          <p:cNvSpPr>
            <a:spLocks noGrp="1"/>
          </p:cNvSpPr>
          <p:nvPr>
            <p:ph type="ctrTitle"/>
          </p:nvPr>
        </p:nvSpPr>
        <p:spPr>
          <a:xfrm>
            <a:off x="4504765" y="2597691"/>
            <a:ext cx="6849035" cy="831309"/>
          </a:xfrm>
        </p:spPr>
        <p:txBody>
          <a:bodyPr>
            <a:normAutofit/>
          </a:bodyPr>
          <a:lstStyle/>
          <a:p>
            <a:r>
              <a:rPr lang="en-US" dirty="0"/>
              <a:t>Unemployment Compensation (NC/SC)</a:t>
            </a:r>
          </a:p>
        </p:txBody>
      </p:sp>
      <p:sp>
        <p:nvSpPr>
          <p:cNvPr id="5" name="Title 1">
            <a:extLst>
              <a:ext uri="{FF2B5EF4-FFF2-40B4-BE49-F238E27FC236}">
                <a16:creationId xmlns:a16="http://schemas.microsoft.com/office/drawing/2014/main" id="{05B2AD64-D00F-C14A-B820-951081D23060}"/>
              </a:ext>
            </a:extLst>
          </p:cNvPr>
          <p:cNvSpPr txBox="1">
            <a:spLocks/>
          </p:cNvSpPr>
          <p:nvPr/>
        </p:nvSpPr>
        <p:spPr>
          <a:xfrm>
            <a:off x="4504765" y="1885420"/>
            <a:ext cx="6849035" cy="831309"/>
          </a:xfrm>
          <a:prstGeom prst="rect">
            <a:avLst/>
          </a:prstGeom>
        </p:spPr>
        <p:txBody>
          <a:bodyPr vert="horz" lIns="91440" tIns="45720" rIns="91440" bIns="45720" rtlCol="0" anchor="b">
            <a:normAutofit/>
          </a:bodyPr>
          <a:lstStyle>
            <a:lvl1pPr algn="r" defTabSz="914400" rtl="0" eaLnBrk="1" latinLnBrk="0" hangingPunct="1">
              <a:lnSpc>
                <a:spcPct val="90000"/>
              </a:lnSpc>
              <a:spcBef>
                <a:spcPct val="0"/>
              </a:spcBef>
              <a:buNone/>
              <a:defRPr sz="3200" b="0" i="0" kern="1200">
                <a:solidFill>
                  <a:srgbClr val="3E0052"/>
                </a:solidFill>
                <a:latin typeface="Avenir Next Medium" panose="020B0503020202020204" pitchFamily="34" charset="0"/>
                <a:ea typeface="Verdana" panose="020B0604030504040204" pitchFamily="34" charset="0"/>
                <a:cs typeface="Calibri" panose="020F0502020204030204" pitchFamily="34" charset="0"/>
              </a:defRPr>
            </a:lvl1pPr>
          </a:lstStyle>
          <a:p>
            <a:endParaRPr lang="en-US" dirty="0"/>
          </a:p>
        </p:txBody>
      </p:sp>
      <p:sp>
        <p:nvSpPr>
          <p:cNvPr id="11" name="Text Placeholder 3" descr="&#10;">
            <a:extLst>
              <a:ext uri="{FF2B5EF4-FFF2-40B4-BE49-F238E27FC236}">
                <a16:creationId xmlns:a16="http://schemas.microsoft.com/office/drawing/2014/main" id="{64368183-46DD-4021-8537-31ADA507F8FE}"/>
              </a:ext>
              <a:ext uri="{C183D7F6-B498-43B3-948B-1728B52AA6E4}">
                <adec:decorative xmlns:adec="http://schemas.microsoft.com/office/drawing/2017/decorative" val="0"/>
              </a:ext>
            </a:extLst>
          </p:cNvPr>
          <p:cNvSpPr>
            <a:spLocks noGrp="1"/>
          </p:cNvSpPr>
          <p:nvPr>
            <p:ph type="body" sz="quarter" idx="10" hasCustomPrompt="1"/>
          </p:nvPr>
        </p:nvSpPr>
        <p:spPr>
          <a:xfrm>
            <a:off x="5036952" y="3628885"/>
            <a:ext cx="6370414" cy="590931"/>
          </a:xfrm>
        </p:spPr>
        <p:txBody>
          <a:bodyPr vert="horz" lIns="91440" tIns="45720" rIns="91440" bIns="45720" rtlCol="0" anchor="b">
            <a:normAutofit/>
          </a:bodyPr>
          <a:lstStyle>
            <a:lvl1pPr>
              <a:defRPr lang="en-US" sz="3200" b="0" i="0" noProof="0" dirty="0" smtClean="0">
                <a:solidFill>
                  <a:srgbClr val="3E0052"/>
                </a:solidFill>
                <a:latin typeface="Avenir Next Medium" panose="020B0503020202020204" pitchFamily="34" charset="0"/>
                <a:cs typeface="Calibri" panose="020F0502020204030204" pitchFamily="34" charset="0"/>
              </a:defRPr>
            </a:lvl1pPr>
          </a:lstStyle>
          <a:p>
            <a:pPr lvl="0" algn="r">
              <a:spcBef>
                <a:spcPct val="0"/>
              </a:spcBef>
              <a:buNone/>
            </a:pPr>
            <a:r>
              <a:rPr kumimoji="0" lang="en-US" sz="1800" b="0" i="0" u="none" strike="noStrike" kern="1200" cap="none" spc="0" normalizeH="0" baseline="0" noProof="0" dirty="0">
                <a:ln>
                  <a:noFill/>
                </a:ln>
                <a:solidFill>
                  <a:srgbClr val="517891"/>
                </a:solidFill>
                <a:effectLst/>
                <a:uLnTx/>
                <a:uFillTx/>
                <a:latin typeface="Avenir Next" panose="020B0503020202020204" pitchFamily="34" charset="0"/>
                <a:ea typeface="Verdana" panose="020B0604030504040204" pitchFamily="34" charset="0"/>
                <a:cs typeface="Verdana" panose="020B0604030504040204" pitchFamily="34" charset="0"/>
              </a:rPr>
              <a:t>Subtitle Goes Here</a:t>
            </a:r>
            <a:endParaRPr kumimoji="0" lang="en-US" sz="1800" b="0" i="0" u="none" strike="noStrike" kern="1200" cap="none" spc="0" normalizeH="0" baseline="30000" noProof="0" dirty="0">
              <a:ln>
                <a:noFill/>
              </a:ln>
              <a:solidFill>
                <a:srgbClr val="517891"/>
              </a:solidFill>
              <a:effectLst/>
              <a:uLnTx/>
              <a:uFillTx/>
              <a:latin typeface="Avenir Next" panose="020B0503020202020204" pitchFamily="34" charset="0"/>
              <a:ea typeface="Verdana" panose="020B0604030504040204" pitchFamily="34" charset="0"/>
              <a:cs typeface="Verdana" panose="020B0604030504040204" pitchFamily="34" charset="0"/>
            </a:endParaRPr>
          </a:p>
          <a:p>
            <a:pPr lvl="0" algn="r">
              <a:spcBef>
                <a:spcPct val="0"/>
              </a:spcBef>
              <a:buNone/>
            </a:pPr>
            <a:r>
              <a:rPr kumimoji="0" lang="en-US" sz="1800" b="0" i="0" u="none" strike="noStrike" kern="1200" cap="none" spc="0" normalizeH="0" baseline="0" noProof="0" dirty="0">
                <a:ln>
                  <a:noFill/>
                </a:ln>
                <a:solidFill>
                  <a:srgbClr val="517891"/>
                </a:solidFill>
                <a:effectLst/>
                <a:uLnTx/>
                <a:uFillTx/>
                <a:latin typeface="Avenir Next" panose="020B0503020202020204" pitchFamily="34" charset="0"/>
                <a:ea typeface="Verdana" panose="020B0604030504040204" pitchFamily="34" charset="0"/>
                <a:cs typeface="Verdana" panose="020B0604030504040204" pitchFamily="34" charset="0"/>
              </a:rPr>
              <a:t>Location / Date /  Goes Here</a:t>
            </a:r>
            <a:endParaRPr kumimoji="0" lang="en-US" sz="1800" b="0" i="0" u="none" strike="noStrike" kern="1200" cap="none" spc="0" normalizeH="0" baseline="30000" noProof="0" dirty="0">
              <a:ln>
                <a:noFill/>
              </a:ln>
              <a:solidFill>
                <a:srgbClr val="517891"/>
              </a:solidFill>
              <a:effectLst/>
              <a:uLnTx/>
              <a:uFillTx/>
              <a:latin typeface="Avenir Next" panose="020B050302020202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00089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F51F7-CDF7-4C4C-8B48-E4164BAFCA5E}"/>
              </a:ext>
            </a:extLst>
          </p:cNvPr>
          <p:cNvSpPr>
            <a:spLocks noGrp="1"/>
          </p:cNvSpPr>
          <p:nvPr>
            <p:ph type="title"/>
          </p:nvPr>
        </p:nvSpPr>
        <p:spPr/>
        <p:txBody>
          <a:bodyPr/>
          <a:lstStyle/>
          <a:p>
            <a:r>
              <a:rPr lang="en-US" dirty="0"/>
              <a:t>Practice Scenarios</a:t>
            </a:r>
          </a:p>
        </p:txBody>
      </p:sp>
      <p:sp>
        <p:nvSpPr>
          <p:cNvPr id="8" name="Rectangle 3">
            <a:extLst>
              <a:ext uri="{FF2B5EF4-FFF2-40B4-BE49-F238E27FC236}">
                <a16:creationId xmlns:a16="http://schemas.microsoft.com/office/drawing/2014/main" id="{BA89C206-C9F7-43CB-9E83-4F140D867CDD}"/>
              </a:ext>
            </a:extLst>
          </p:cNvPr>
          <p:cNvSpPr>
            <a:spLocks noGrp="1" noChangeArrowheads="1"/>
          </p:cNvSpPr>
          <p:nvPr>
            <p:ph idx="1"/>
          </p:nvPr>
        </p:nvSpPr>
        <p:spPr>
          <a:xfrm>
            <a:off x="922842" y="1469183"/>
            <a:ext cx="10430957" cy="4351338"/>
          </a:xfrm>
        </p:spPr>
        <p:txBody>
          <a:bodyPr>
            <a:normAutofit/>
          </a:bodyPr>
          <a:lstStyle/>
          <a:p>
            <a:pPr eaLnBrk="1" hangingPunct="1">
              <a:buClr>
                <a:schemeClr val="tx1"/>
              </a:buClr>
              <a:buFont typeface="Wingdings" panose="05000000000000000000" pitchFamily="2" charset="2"/>
              <a:buChar char="§"/>
            </a:pPr>
            <a:r>
              <a:rPr lang="en-US" altLang="en-US" sz="3000" dirty="0"/>
              <a:t>Mary just told you she is leaving in 3 months to go to school. </a:t>
            </a:r>
          </a:p>
          <a:p>
            <a:pPr eaLnBrk="1" hangingPunct="1">
              <a:buClr>
                <a:schemeClr val="tx1"/>
              </a:buClr>
              <a:buFont typeface="Wingdings" panose="05000000000000000000" pitchFamily="2" charset="2"/>
              <a:buChar char="§"/>
            </a:pPr>
            <a:r>
              <a:rPr lang="en-US" altLang="en-US" sz="3000" dirty="0"/>
              <a:t>She is a terrible employee and you don’t want her to stay.</a:t>
            </a:r>
          </a:p>
          <a:p>
            <a:pPr eaLnBrk="1" hangingPunct="1">
              <a:buClr>
                <a:schemeClr val="tx1"/>
              </a:buClr>
              <a:buFont typeface="Wingdings" panose="05000000000000000000" pitchFamily="2" charset="2"/>
              <a:buChar char="§"/>
            </a:pPr>
            <a:r>
              <a:rPr lang="en-US" altLang="en-US" sz="3000" dirty="0"/>
              <a:t>You tell her that you are not accepting her notice. </a:t>
            </a:r>
          </a:p>
          <a:p>
            <a:pPr marL="0" indent="0" eaLnBrk="1" hangingPunct="1">
              <a:buClr>
                <a:schemeClr val="tx1"/>
              </a:buClr>
              <a:buNone/>
            </a:pPr>
            <a:endParaRPr lang="en-US" altLang="en-US" sz="3000" dirty="0"/>
          </a:p>
          <a:p>
            <a:pPr marL="0" indent="0" eaLnBrk="1" hangingPunct="1">
              <a:buClr>
                <a:schemeClr val="tx1"/>
              </a:buClr>
              <a:buNone/>
            </a:pPr>
            <a:r>
              <a:rPr lang="en-US" altLang="en-US" sz="3000" dirty="0"/>
              <a:t>Will she receive unemployment?</a:t>
            </a:r>
          </a:p>
          <a:p>
            <a:pPr eaLnBrk="1" hangingPunct="1">
              <a:buClr>
                <a:schemeClr val="tx1"/>
              </a:buClr>
              <a:buFont typeface="Wingdings" panose="05000000000000000000" pitchFamily="2" charset="2"/>
              <a:buChar char="§"/>
            </a:pPr>
            <a:endParaRPr lang="en-US" altLang="en-US" sz="3000" dirty="0"/>
          </a:p>
          <a:p>
            <a:pPr eaLnBrk="1" hangingPunct="1">
              <a:buClr>
                <a:schemeClr val="tx1"/>
              </a:buClr>
              <a:buFont typeface="Wingdings" panose="05000000000000000000" pitchFamily="2" charset="2"/>
              <a:buChar char="§"/>
            </a:pPr>
            <a:endParaRPr lang="en-US" altLang="en-US" sz="3000" dirty="0"/>
          </a:p>
          <a:p>
            <a:pPr marL="0" indent="0" eaLnBrk="1" hangingPunct="1">
              <a:buClr>
                <a:schemeClr val="tx1"/>
              </a:buClr>
              <a:buNone/>
            </a:pPr>
            <a:endParaRPr lang="en-US" altLang="en-US" dirty="0"/>
          </a:p>
        </p:txBody>
      </p:sp>
    </p:spTree>
    <p:extLst>
      <p:ext uri="{BB962C8B-B14F-4D97-AF65-F5344CB8AC3E}">
        <p14:creationId xmlns:p14="http://schemas.microsoft.com/office/powerpoint/2010/main" val="2304171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3D1C8C-13E6-5C48-B492-7870C91FC751}"/>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1009165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AB591A-0E05-A74F-B619-6EB3F9171ABF}"/>
              </a:ext>
            </a:extLst>
          </p:cNvPr>
          <p:cNvSpPr>
            <a:spLocks noGrp="1"/>
          </p:cNvSpPr>
          <p:nvPr>
            <p:ph type="title"/>
          </p:nvPr>
        </p:nvSpPr>
        <p:spPr/>
        <p:txBody>
          <a:bodyPr/>
          <a:lstStyle/>
          <a:p>
            <a:r>
              <a:rPr lang="en-US" dirty="0"/>
              <a:t>Learning Objectives</a:t>
            </a:r>
          </a:p>
        </p:txBody>
      </p:sp>
      <p:sp>
        <p:nvSpPr>
          <p:cNvPr id="5" name="Content Placeholder 4">
            <a:extLst>
              <a:ext uri="{FF2B5EF4-FFF2-40B4-BE49-F238E27FC236}">
                <a16:creationId xmlns:a16="http://schemas.microsoft.com/office/drawing/2014/main" id="{1DB4DE49-3B66-5041-A1A7-0BE2B26CB056}"/>
              </a:ext>
            </a:extLst>
          </p:cNvPr>
          <p:cNvSpPr>
            <a:spLocks noGrp="1"/>
          </p:cNvSpPr>
          <p:nvPr>
            <p:ph idx="1"/>
          </p:nvPr>
        </p:nvSpPr>
        <p:spPr>
          <a:xfrm>
            <a:off x="838200" y="2003963"/>
            <a:ext cx="10515600" cy="4713398"/>
          </a:xfrm>
        </p:spPr>
        <p:txBody>
          <a:bodyPr>
            <a:normAutofit/>
          </a:bodyPr>
          <a:lstStyle/>
          <a:p>
            <a:pPr marL="571500" lvl="1" indent="-571500"/>
            <a:r>
              <a:rPr lang="en-US" sz="3200" dirty="0"/>
              <a:t>Unemployment Eligibility</a:t>
            </a:r>
          </a:p>
          <a:p>
            <a:pPr marL="571500" lvl="1" indent="-571500"/>
            <a:r>
              <a:rPr lang="en-US" sz="3200" dirty="0"/>
              <a:t>Reasonable Cause/Resignation</a:t>
            </a:r>
          </a:p>
          <a:p>
            <a:pPr marL="571500" lvl="1" indent="-571500"/>
            <a:r>
              <a:rPr lang="en-US" sz="3200" dirty="0"/>
              <a:t>Misconduct</a:t>
            </a:r>
          </a:p>
          <a:p>
            <a:pPr marL="571500" lvl="1" indent="-571500"/>
            <a:r>
              <a:rPr lang="en-US" sz="3200" dirty="0"/>
              <a:t>Discipline/termination best practices</a:t>
            </a:r>
          </a:p>
        </p:txBody>
      </p:sp>
      <p:pic>
        <p:nvPicPr>
          <p:cNvPr id="6" name="Picture 5" descr="Text&#10;&#10;Description automatically generated">
            <a:extLst>
              <a:ext uri="{FF2B5EF4-FFF2-40B4-BE49-F238E27FC236}">
                <a16:creationId xmlns:a16="http://schemas.microsoft.com/office/drawing/2014/main" id="{D6AA1CDE-52C7-4A43-B3CC-C9B28B79A1B8}"/>
              </a:ext>
            </a:extLst>
          </p:cNvPr>
          <p:cNvPicPr>
            <a:picLocks noChangeAspect="1"/>
          </p:cNvPicPr>
          <p:nvPr/>
        </p:nvPicPr>
        <p:blipFill>
          <a:blip r:embed="rId3"/>
          <a:stretch>
            <a:fillRect/>
          </a:stretch>
        </p:blipFill>
        <p:spPr>
          <a:xfrm>
            <a:off x="7588892" y="1237648"/>
            <a:ext cx="3654072" cy="5896789"/>
          </a:xfrm>
          <a:prstGeom prst="rect">
            <a:avLst/>
          </a:prstGeom>
        </p:spPr>
      </p:pic>
    </p:spTree>
    <p:extLst>
      <p:ext uri="{BB962C8B-B14F-4D97-AF65-F5344CB8AC3E}">
        <p14:creationId xmlns:p14="http://schemas.microsoft.com/office/powerpoint/2010/main" val="933637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icon&#10;&#10;Description automatically generated">
            <a:extLst>
              <a:ext uri="{FF2B5EF4-FFF2-40B4-BE49-F238E27FC236}">
                <a16:creationId xmlns:a16="http://schemas.microsoft.com/office/drawing/2014/main" id="{FC670EC9-102B-44AB-9167-F4FA0652C923}"/>
              </a:ext>
            </a:extLst>
          </p:cNvPr>
          <p:cNvPicPr>
            <a:picLocks noChangeAspect="1"/>
          </p:cNvPicPr>
          <p:nvPr/>
        </p:nvPicPr>
        <p:blipFill>
          <a:blip r:embed="rId3"/>
          <a:stretch>
            <a:fillRect/>
          </a:stretch>
        </p:blipFill>
        <p:spPr>
          <a:xfrm>
            <a:off x="7471063" y="2150204"/>
            <a:ext cx="3955473" cy="3850183"/>
          </a:xfrm>
          <a:prstGeom prst="rect">
            <a:avLst/>
          </a:prstGeom>
          <a:gradFill flip="none" rotWithShape="1">
            <a:gsLst>
              <a:gs pos="0">
                <a:schemeClr val="accent1">
                  <a:lumMod val="5000"/>
                  <a:lumOff val="95000"/>
                </a:schemeClr>
              </a:gs>
              <a:gs pos="50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pic>
      <p:sp>
        <p:nvSpPr>
          <p:cNvPr id="4" name="Title 3">
            <a:extLst>
              <a:ext uri="{FF2B5EF4-FFF2-40B4-BE49-F238E27FC236}">
                <a16:creationId xmlns:a16="http://schemas.microsoft.com/office/drawing/2014/main" id="{35AB591A-0E05-A74F-B619-6EB3F9171ABF}"/>
              </a:ext>
            </a:extLst>
          </p:cNvPr>
          <p:cNvSpPr>
            <a:spLocks noGrp="1"/>
          </p:cNvSpPr>
          <p:nvPr>
            <p:ph type="title"/>
          </p:nvPr>
        </p:nvSpPr>
        <p:spPr/>
        <p:txBody>
          <a:bodyPr/>
          <a:lstStyle/>
          <a:p>
            <a:r>
              <a:rPr lang="en-US" dirty="0"/>
              <a:t>Basic Eligibility for Unemployment Compensation</a:t>
            </a:r>
          </a:p>
        </p:txBody>
      </p:sp>
      <p:sp>
        <p:nvSpPr>
          <p:cNvPr id="5" name="Content Placeholder 4">
            <a:extLst>
              <a:ext uri="{FF2B5EF4-FFF2-40B4-BE49-F238E27FC236}">
                <a16:creationId xmlns:a16="http://schemas.microsoft.com/office/drawing/2014/main" id="{1DB4DE49-3B66-5041-A1A7-0BE2B26CB056}"/>
              </a:ext>
            </a:extLst>
          </p:cNvPr>
          <p:cNvSpPr>
            <a:spLocks noGrp="1"/>
          </p:cNvSpPr>
          <p:nvPr>
            <p:ph idx="1"/>
          </p:nvPr>
        </p:nvSpPr>
        <p:spPr/>
        <p:txBody>
          <a:bodyPr>
            <a:normAutofit/>
          </a:bodyPr>
          <a:lstStyle/>
          <a:p>
            <a:pPr marL="571500" lvl="1" indent="-571500" eaLnBrk="1" hangingPunct="1"/>
            <a:r>
              <a:rPr lang="en-US" altLang="en-US" sz="2800" dirty="0"/>
              <a:t>Unemployed OR partially employed in some cases</a:t>
            </a:r>
          </a:p>
          <a:p>
            <a:pPr marL="571500" lvl="1" indent="-571500"/>
            <a:r>
              <a:rPr lang="en-US" altLang="en-US" sz="2800" dirty="0"/>
              <a:t>Received sufficient wages to qualify in a previous period</a:t>
            </a:r>
          </a:p>
          <a:p>
            <a:pPr marL="571500" lvl="1" indent="-571500" eaLnBrk="1" hangingPunct="1"/>
            <a:r>
              <a:rPr lang="en-US" altLang="en-US" sz="2800" dirty="0"/>
              <a:t>Able, willing and actively seeking suitable work</a:t>
            </a:r>
          </a:p>
          <a:p>
            <a:pPr marL="0" lvl="1" indent="0" eaLnBrk="1" hangingPunct="1">
              <a:buNone/>
            </a:pPr>
            <a:endParaRPr lang="en-US" altLang="en-US" sz="2800" dirty="0"/>
          </a:p>
          <a:p>
            <a:pPr marL="571500" lvl="1" indent="-571500"/>
            <a:r>
              <a:rPr lang="en-US" altLang="en-US" sz="2800" b="1" dirty="0">
                <a:solidFill>
                  <a:srgbClr val="832990"/>
                </a:solidFill>
              </a:rPr>
              <a:t>No fault of the employee</a:t>
            </a:r>
          </a:p>
          <a:p>
            <a:pPr marL="571500" lvl="1" indent="-571500" eaLnBrk="1" hangingPunct="1"/>
            <a:endParaRPr lang="en-US" altLang="en-US" sz="2800" dirty="0"/>
          </a:p>
        </p:txBody>
      </p:sp>
    </p:spTree>
    <p:extLst>
      <p:ext uri="{BB962C8B-B14F-4D97-AF65-F5344CB8AC3E}">
        <p14:creationId xmlns:p14="http://schemas.microsoft.com/office/powerpoint/2010/main" val="359043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986D83B7-6586-4EB1-9DA3-FD4F6C993566}"/>
              </a:ext>
            </a:extLst>
          </p:cNvPr>
          <p:cNvPicPr>
            <a:picLocks noChangeAspect="1"/>
          </p:cNvPicPr>
          <p:nvPr/>
        </p:nvPicPr>
        <p:blipFill>
          <a:blip r:embed="rId4">
            <a:alphaModFix amt="50000"/>
          </a:blip>
          <a:stretch>
            <a:fillRect/>
          </a:stretch>
        </p:blipFill>
        <p:spPr>
          <a:xfrm>
            <a:off x="5642264" y="2049849"/>
            <a:ext cx="5711537" cy="3888193"/>
          </a:xfrm>
          <a:prstGeom prst="rect">
            <a:avLst/>
          </a:prstGeom>
          <a:ln>
            <a:solidFill>
              <a:schemeClr val="accent1"/>
            </a:solidFill>
          </a:ln>
          <a:effectLst>
            <a:outerShdw blurRad="76200" dist="12700" dir="8100000" sy="-23000" kx="800400" algn="br" rotWithShape="0">
              <a:prstClr val="black">
                <a:alpha val="20000"/>
              </a:prstClr>
            </a:outerShdw>
            <a:softEdge rad="279400"/>
          </a:effectLst>
        </p:spPr>
      </p:pic>
      <p:sp>
        <p:nvSpPr>
          <p:cNvPr id="4" name="Title 3">
            <a:extLst>
              <a:ext uri="{FF2B5EF4-FFF2-40B4-BE49-F238E27FC236}">
                <a16:creationId xmlns:a16="http://schemas.microsoft.com/office/drawing/2014/main" id="{35AB591A-0E05-A74F-B619-6EB3F9171ABF}"/>
              </a:ext>
            </a:extLst>
          </p:cNvPr>
          <p:cNvSpPr>
            <a:spLocks noGrp="1"/>
          </p:cNvSpPr>
          <p:nvPr>
            <p:ph type="title"/>
          </p:nvPr>
        </p:nvSpPr>
        <p:spPr/>
        <p:txBody>
          <a:bodyPr>
            <a:normAutofit/>
          </a:bodyPr>
          <a:lstStyle/>
          <a:p>
            <a:r>
              <a:rPr lang="en-US" dirty="0"/>
              <a:t>Compensable, but not charged to employer</a:t>
            </a:r>
          </a:p>
        </p:txBody>
      </p:sp>
      <p:sp>
        <p:nvSpPr>
          <p:cNvPr id="5" name="Content Placeholder 4">
            <a:extLst>
              <a:ext uri="{FF2B5EF4-FFF2-40B4-BE49-F238E27FC236}">
                <a16:creationId xmlns:a16="http://schemas.microsoft.com/office/drawing/2014/main" id="{1DB4DE49-3B66-5041-A1A7-0BE2B26CB056}"/>
              </a:ext>
            </a:extLst>
          </p:cNvPr>
          <p:cNvSpPr>
            <a:spLocks noGrp="1"/>
          </p:cNvSpPr>
          <p:nvPr>
            <p:ph idx="1"/>
          </p:nvPr>
        </p:nvSpPr>
        <p:spPr/>
        <p:txBody>
          <a:bodyPr>
            <a:normAutofit lnSpcReduction="10000"/>
          </a:bodyPr>
          <a:lstStyle/>
          <a:p>
            <a:pPr marL="571500" lvl="1" indent="-571500"/>
            <a:r>
              <a:rPr lang="en-US" altLang="en-US" sz="2800" dirty="0"/>
              <a:t>NC: termination within first 100 days – unable to perform job duties (must prove - verbal warnings, appraisals, etc.)</a:t>
            </a:r>
          </a:p>
          <a:p>
            <a:pPr marL="571500" lvl="1" indent="-571500"/>
            <a:r>
              <a:rPr lang="en-US" altLang="en-US" sz="2800" dirty="0"/>
              <a:t>Military spouse relocation</a:t>
            </a:r>
          </a:p>
          <a:p>
            <a:pPr marL="571500" lvl="1" indent="-571500"/>
            <a:r>
              <a:rPr lang="en-US" altLang="en-US" sz="2800" dirty="0"/>
              <a:t>Domestic violence</a:t>
            </a:r>
          </a:p>
          <a:p>
            <a:pPr marL="571500" lvl="1" indent="-571500"/>
            <a:r>
              <a:rPr lang="en-US" altLang="en-US" sz="2800" dirty="0"/>
              <a:t>COVID related</a:t>
            </a:r>
          </a:p>
          <a:p>
            <a:pPr marL="0" lvl="1" indent="0">
              <a:buNone/>
            </a:pPr>
            <a:endParaRPr lang="en-US" altLang="en-US" sz="2800" dirty="0"/>
          </a:p>
          <a:p>
            <a:pPr marL="0" lvl="1" indent="0">
              <a:buNone/>
            </a:pPr>
            <a:r>
              <a:rPr lang="en-US" altLang="en-US" sz="2800" b="1" dirty="0">
                <a:solidFill>
                  <a:srgbClr val="832990"/>
                </a:solidFill>
              </a:rPr>
              <a:t>TAKEAWAY FOR MANAGERS: </a:t>
            </a:r>
          </a:p>
          <a:p>
            <a:pPr marL="0" lvl="1" indent="0">
              <a:buNone/>
            </a:pPr>
            <a:r>
              <a:rPr lang="en-US" altLang="en-US" sz="2800" dirty="0">
                <a:solidFill>
                  <a:schemeClr val="tx1"/>
                </a:solidFill>
              </a:rPr>
              <a:t>Document/investigate why the </a:t>
            </a:r>
          </a:p>
          <a:p>
            <a:pPr marL="0" lvl="1" indent="0">
              <a:buNone/>
            </a:pPr>
            <a:r>
              <a:rPr lang="en-US" altLang="en-US" sz="2800" dirty="0">
                <a:solidFill>
                  <a:schemeClr val="tx1"/>
                </a:solidFill>
              </a:rPr>
              <a:t>employee is leaving &amp; </a:t>
            </a:r>
          </a:p>
          <a:p>
            <a:pPr marL="0" lvl="1" indent="0">
              <a:buNone/>
            </a:pPr>
            <a:r>
              <a:rPr lang="en-US" altLang="en-US" sz="2800" dirty="0">
                <a:solidFill>
                  <a:schemeClr val="tx1"/>
                </a:solidFill>
              </a:rPr>
              <a:t>document efforts to help them </a:t>
            </a:r>
          </a:p>
          <a:p>
            <a:pPr marL="0" lvl="1" indent="0">
              <a:buNone/>
            </a:pPr>
            <a:r>
              <a:rPr lang="en-US" altLang="en-US" sz="2800" dirty="0">
                <a:solidFill>
                  <a:schemeClr val="tx1"/>
                </a:solidFill>
              </a:rPr>
              <a:t>improve. Resignation letter helpful.</a:t>
            </a:r>
          </a:p>
          <a:p>
            <a:pPr marL="0" lvl="1" indent="0" eaLnBrk="1" hangingPunct="1">
              <a:buNone/>
            </a:pPr>
            <a:endParaRPr lang="en-US" altLang="en-US" sz="2800" dirty="0"/>
          </a:p>
        </p:txBody>
      </p:sp>
    </p:spTree>
    <p:extLst>
      <p:ext uri="{BB962C8B-B14F-4D97-AF65-F5344CB8AC3E}">
        <p14:creationId xmlns:p14="http://schemas.microsoft.com/office/powerpoint/2010/main" val="3156723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AB591A-0E05-A74F-B619-6EB3F9171ABF}"/>
              </a:ext>
            </a:extLst>
          </p:cNvPr>
          <p:cNvSpPr>
            <a:spLocks noGrp="1"/>
          </p:cNvSpPr>
          <p:nvPr>
            <p:ph type="title"/>
          </p:nvPr>
        </p:nvSpPr>
        <p:spPr/>
        <p:txBody>
          <a:bodyPr/>
          <a:lstStyle/>
          <a:p>
            <a:r>
              <a:rPr lang="en-US" dirty="0"/>
              <a:t>Ineligible</a:t>
            </a:r>
          </a:p>
        </p:txBody>
      </p:sp>
      <p:sp>
        <p:nvSpPr>
          <p:cNvPr id="5" name="Content Placeholder 4">
            <a:extLst>
              <a:ext uri="{FF2B5EF4-FFF2-40B4-BE49-F238E27FC236}">
                <a16:creationId xmlns:a16="http://schemas.microsoft.com/office/drawing/2014/main" id="{1DB4DE49-3B66-5041-A1A7-0BE2B26CB056}"/>
              </a:ext>
            </a:extLst>
          </p:cNvPr>
          <p:cNvSpPr>
            <a:spLocks noGrp="1"/>
          </p:cNvSpPr>
          <p:nvPr>
            <p:ph idx="1"/>
          </p:nvPr>
        </p:nvSpPr>
        <p:spPr>
          <a:xfrm>
            <a:off x="838200" y="1323721"/>
            <a:ext cx="10706100" cy="4832530"/>
          </a:xfrm>
        </p:spPr>
        <p:txBody>
          <a:bodyPr>
            <a:normAutofit/>
          </a:bodyPr>
          <a:lstStyle/>
          <a:p>
            <a:pPr marL="0" lvl="1" indent="0" eaLnBrk="1" hangingPunct="1">
              <a:buNone/>
            </a:pPr>
            <a:r>
              <a:rPr lang="en-US" altLang="en-US" sz="2800" b="1" dirty="0">
                <a:solidFill>
                  <a:schemeClr val="tx1">
                    <a:lumMod val="85000"/>
                    <a:lumOff val="15000"/>
                  </a:schemeClr>
                </a:solidFill>
              </a:rPr>
              <a:t>In general employees are ineligible when </a:t>
            </a:r>
            <a:r>
              <a:rPr lang="en-US" altLang="en-US" sz="2800" b="1" u="sng" dirty="0">
                <a:solidFill>
                  <a:schemeClr val="tx1">
                    <a:lumMod val="85000"/>
                    <a:lumOff val="15000"/>
                  </a:schemeClr>
                </a:solidFill>
              </a:rPr>
              <a:t>they</a:t>
            </a:r>
            <a:r>
              <a:rPr lang="en-US" altLang="en-US" sz="2800" b="1" dirty="0">
                <a:solidFill>
                  <a:schemeClr val="tx1">
                    <a:lumMod val="85000"/>
                    <a:lumOff val="15000"/>
                  </a:schemeClr>
                </a:solidFill>
              </a:rPr>
              <a:t> cause the separation: </a:t>
            </a:r>
          </a:p>
          <a:p>
            <a:pPr marL="457200" lvl="1" indent="-457200"/>
            <a:r>
              <a:rPr lang="en-US" altLang="en-US" sz="2800" dirty="0"/>
              <a:t> Relocation of employee</a:t>
            </a:r>
          </a:p>
          <a:p>
            <a:pPr marL="571500" lvl="1" indent="-571500"/>
            <a:r>
              <a:rPr lang="en-US" altLang="en-US" sz="2800" dirty="0"/>
              <a:t>Needs leave/no leave available</a:t>
            </a:r>
          </a:p>
          <a:p>
            <a:pPr marL="571500" lvl="1" indent="-571500"/>
            <a:r>
              <a:rPr lang="en-US" altLang="en-US" sz="2800" dirty="0"/>
              <a:t>Can’t work their shift or hours</a:t>
            </a:r>
          </a:p>
          <a:p>
            <a:pPr marL="571500" lvl="1" indent="-571500"/>
            <a:r>
              <a:rPr lang="en-US" altLang="en-US" sz="2800" dirty="0"/>
              <a:t>Other similar situations</a:t>
            </a:r>
          </a:p>
          <a:p>
            <a:pPr marL="571500" lvl="1" indent="-571500"/>
            <a:endParaRPr lang="en-US" altLang="en-US" sz="2800" dirty="0"/>
          </a:p>
          <a:p>
            <a:pPr marL="0" lvl="1" indent="0">
              <a:buNone/>
            </a:pPr>
            <a:endParaRPr lang="en-US" altLang="en-US" sz="1000" dirty="0">
              <a:solidFill>
                <a:schemeClr val="tx1"/>
              </a:solidFill>
            </a:endParaRPr>
          </a:p>
          <a:p>
            <a:pPr marL="0" lvl="1" indent="0">
              <a:buNone/>
            </a:pPr>
            <a:endParaRPr lang="en-US" altLang="en-US" sz="2800" dirty="0">
              <a:solidFill>
                <a:schemeClr val="tx1"/>
              </a:solidFill>
            </a:endParaRPr>
          </a:p>
          <a:p>
            <a:pPr marL="0" lvl="1" indent="0">
              <a:buNone/>
            </a:pPr>
            <a:endParaRPr lang="en-US" altLang="en-US" sz="2800" dirty="0">
              <a:solidFill>
                <a:schemeClr val="tx1"/>
              </a:solidFill>
            </a:endParaRPr>
          </a:p>
          <a:p>
            <a:pPr marL="0" lvl="1" indent="0">
              <a:buNone/>
            </a:pPr>
            <a:r>
              <a:rPr lang="en-US" altLang="en-US" sz="2800" b="1" i="1" dirty="0">
                <a:solidFill>
                  <a:srgbClr val="7030A0"/>
                </a:solidFill>
              </a:rPr>
              <a:t>Document/investigate. </a:t>
            </a:r>
          </a:p>
          <a:p>
            <a:pPr marL="0" lvl="1" indent="0">
              <a:buNone/>
            </a:pPr>
            <a:r>
              <a:rPr lang="en-US" altLang="en-US" sz="2800" b="1" i="1" dirty="0">
                <a:solidFill>
                  <a:srgbClr val="7030A0"/>
                </a:solidFill>
              </a:rPr>
              <a:t>Resignation letter helpful.</a:t>
            </a:r>
          </a:p>
          <a:p>
            <a:pPr marL="0" lvl="1" indent="0">
              <a:buNone/>
            </a:pPr>
            <a:endParaRPr lang="en-US" altLang="en-US" sz="2800" dirty="0"/>
          </a:p>
          <a:p>
            <a:pPr marL="0" lvl="1" indent="0" eaLnBrk="1" hangingPunct="1">
              <a:buNone/>
            </a:pPr>
            <a:endParaRPr lang="en-US" altLang="en-US" sz="2800" dirty="0"/>
          </a:p>
        </p:txBody>
      </p:sp>
      <p:pic>
        <p:nvPicPr>
          <p:cNvPr id="7" name="Picture 6">
            <a:hlinkClick r:id="rId3"/>
            <a:extLst>
              <a:ext uri="{FF2B5EF4-FFF2-40B4-BE49-F238E27FC236}">
                <a16:creationId xmlns:a16="http://schemas.microsoft.com/office/drawing/2014/main" id="{6829B745-5635-4F4E-9C68-336439FA1397}"/>
              </a:ext>
            </a:extLst>
          </p:cNvPr>
          <p:cNvPicPr>
            <a:picLocks noChangeAspect="1"/>
          </p:cNvPicPr>
          <p:nvPr/>
        </p:nvPicPr>
        <p:blipFill>
          <a:blip r:embed="rId4"/>
          <a:stretch>
            <a:fillRect/>
          </a:stretch>
        </p:blipFill>
        <p:spPr>
          <a:xfrm>
            <a:off x="6351163" y="2325638"/>
            <a:ext cx="5164597" cy="3830613"/>
          </a:xfrm>
          <a:custGeom>
            <a:avLst/>
            <a:gdLst>
              <a:gd name="connsiteX0" fmla="*/ 0 w 5164597"/>
              <a:gd name="connsiteY0" fmla="*/ 0 h 3830613"/>
              <a:gd name="connsiteX1" fmla="*/ 470552 w 5164597"/>
              <a:gd name="connsiteY1" fmla="*/ 0 h 3830613"/>
              <a:gd name="connsiteX2" fmla="*/ 1044396 w 5164597"/>
              <a:gd name="connsiteY2" fmla="*/ 0 h 3830613"/>
              <a:gd name="connsiteX3" fmla="*/ 1721532 w 5164597"/>
              <a:gd name="connsiteY3" fmla="*/ 0 h 3830613"/>
              <a:gd name="connsiteX4" fmla="*/ 2192085 w 5164597"/>
              <a:gd name="connsiteY4" fmla="*/ 0 h 3830613"/>
              <a:gd name="connsiteX5" fmla="*/ 2817575 w 5164597"/>
              <a:gd name="connsiteY5" fmla="*/ 0 h 3830613"/>
              <a:gd name="connsiteX6" fmla="*/ 3288127 w 5164597"/>
              <a:gd name="connsiteY6" fmla="*/ 0 h 3830613"/>
              <a:gd name="connsiteX7" fmla="*/ 3861971 w 5164597"/>
              <a:gd name="connsiteY7" fmla="*/ 0 h 3830613"/>
              <a:gd name="connsiteX8" fmla="*/ 4487461 w 5164597"/>
              <a:gd name="connsiteY8" fmla="*/ 0 h 3830613"/>
              <a:gd name="connsiteX9" fmla="*/ 5164597 w 5164597"/>
              <a:gd name="connsiteY9" fmla="*/ 0 h 3830613"/>
              <a:gd name="connsiteX10" fmla="*/ 5164597 w 5164597"/>
              <a:gd name="connsiteY10" fmla="*/ 432312 h 3830613"/>
              <a:gd name="connsiteX11" fmla="*/ 5164597 w 5164597"/>
              <a:gd name="connsiteY11" fmla="*/ 979542 h 3830613"/>
              <a:gd name="connsiteX12" fmla="*/ 5164597 w 5164597"/>
              <a:gd name="connsiteY12" fmla="*/ 1603385 h 3830613"/>
              <a:gd name="connsiteX13" fmla="*/ 5164597 w 5164597"/>
              <a:gd name="connsiteY13" fmla="*/ 2188922 h 3830613"/>
              <a:gd name="connsiteX14" fmla="*/ 5164597 w 5164597"/>
              <a:gd name="connsiteY14" fmla="*/ 2697846 h 3830613"/>
              <a:gd name="connsiteX15" fmla="*/ 5164597 w 5164597"/>
              <a:gd name="connsiteY15" fmla="*/ 3283383 h 3830613"/>
              <a:gd name="connsiteX16" fmla="*/ 5164597 w 5164597"/>
              <a:gd name="connsiteY16" fmla="*/ 3830613 h 3830613"/>
              <a:gd name="connsiteX17" fmla="*/ 4590753 w 5164597"/>
              <a:gd name="connsiteY17" fmla="*/ 3830613 h 3830613"/>
              <a:gd name="connsiteX18" fmla="*/ 3913617 w 5164597"/>
              <a:gd name="connsiteY18" fmla="*/ 3830613 h 3830613"/>
              <a:gd name="connsiteX19" fmla="*/ 3236481 w 5164597"/>
              <a:gd name="connsiteY19" fmla="*/ 3830613 h 3830613"/>
              <a:gd name="connsiteX20" fmla="*/ 2610991 w 5164597"/>
              <a:gd name="connsiteY20" fmla="*/ 3830613 h 3830613"/>
              <a:gd name="connsiteX21" fmla="*/ 1985501 w 5164597"/>
              <a:gd name="connsiteY21" fmla="*/ 3830613 h 3830613"/>
              <a:gd name="connsiteX22" fmla="*/ 1360011 w 5164597"/>
              <a:gd name="connsiteY22" fmla="*/ 3830613 h 3830613"/>
              <a:gd name="connsiteX23" fmla="*/ 889458 w 5164597"/>
              <a:gd name="connsiteY23" fmla="*/ 3830613 h 3830613"/>
              <a:gd name="connsiteX24" fmla="*/ 0 w 5164597"/>
              <a:gd name="connsiteY24" fmla="*/ 3830613 h 3830613"/>
              <a:gd name="connsiteX25" fmla="*/ 0 w 5164597"/>
              <a:gd name="connsiteY25" fmla="*/ 3283383 h 3830613"/>
              <a:gd name="connsiteX26" fmla="*/ 0 w 5164597"/>
              <a:gd name="connsiteY26" fmla="*/ 2851071 h 3830613"/>
              <a:gd name="connsiteX27" fmla="*/ 0 w 5164597"/>
              <a:gd name="connsiteY27" fmla="*/ 2265534 h 3830613"/>
              <a:gd name="connsiteX28" fmla="*/ 0 w 5164597"/>
              <a:gd name="connsiteY28" fmla="*/ 1833222 h 3830613"/>
              <a:gd name="connsiteX29" fmla="*/ 0 w 5164597"/>
              <a:gd name="connsiteY29" fmla="*/ 1285992 h 3830613"/>
              <a:gd name="connsiteX30" fmla="*/ 0 w 5164597"/>
              <a:gd name="connsiteY30" fmla="*/ 662149 h 3830613"/>
              <a:gd name="connsiteX31" fmla="*/ 0 w 5164597"/>
              <a:gd name="connsiteY31" fmla="*/ 0 h 3830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64597" h="3830613" fill="none" extrusionOk="0">
                <a:moveTo>
                  <a:pt x="0" y="0"/>
                </a:moveTo>
                <a:cubicBezTo>
                  <a:pt x="105710" y="-15231"/>
                  <a:pt x="318166" y="54834"/>
                  <a:pt x="470552" y="0"/>
                </a:cubicBezTo>
                <a:cubicBezTo>
                  <a:pt x="622938" y="-54834"/>
                  <a:pt x="835073" y="19148"/>
                  <a:pt x="1044396" y="0"/>
                </a:cubicBezTo>
                <a:cubicBezTo>
                  <a:pt x="1253719" y="-19148"/>
                  <a:pt x="1486774" y="26588"/>
                  <a:pt x="1721532" y="0"/>
                </a:cubicBezTo>
                <a:cubicBezTo>
                  <a:pt x="1956290" y="-26588"/>
                  <a:pt x="1989249" y="27980"/>
                  <a:pt x="2192085" y="0"/>
                </a:cubicBezTo>
                <a:cubicBezTo>
                  <a:pt x="2394921" y="-27980"/>
                  <a:pt x="2544649" y="16493"/>
                  <a:pt x="2817575" y="0"/>
                </a:cubicBezTo>
                <a:cubicBezTo>
                  <a:pt x="3090501" y="-16493"/>
                  <a:pt x="3064913" y="43975"/>
                  <a:pt x="3288127" y="0"/>
                </a:cubicBezTo>
                <a:cubicBezTo>
                  <a:pt x="3511341" y="-43975"/>
                  <a:pt x="3575825" y="19247"/>
                  <a:pt x="3861971" y="0"/>
                </a:cubicBezTo>
                <a:cubicBezTo>
                  <a:pt x="4148117" y="-19247"/>
                  <a:pt x="4217574" y="433"/>
                  <a:pt x="4487461" y="0"/>
                </a:cubicBezTo>
                <a:cubicBezTo>
                  <a:pt x="4757348" y="-433"/>
                  <a:pt x="4998954" y="58085"/>
                  <a:pt x="5164597" y="0"/>
                </a:cubicBezTo>
                <a:cubicBezTo>
                  <a:pt x="5204299" y="193325"/>
                  <a:pt x="5122739" y="219482"/>
                  <a:pt x="5164597" y="432312"/>
                </a:cubicBezTo>
                <a:cubicBezTo>
                  <a:pt x="5206455" y="645142"/>
                  <a:pt x="5109137" y="836590"/>
                  <a:pt x="5164597" y="979542"/>
                </a:cubicBezTo>
                <a:cubicBezTo>
                  <a:pt x="5220057" y="1122494"/>
                  <a:pt x="5132269" y="1456267"/>
                  <a:pt x="5164597" y="1603385"/>
                </a:cubicBezTo>
                <a:cubicBezTo>
                  <a:pt x="5196925" y="1750503"/>
                  <a:pt x="5159996" y="2037282"/>
                  <a:pt x="5164597" y="2188922"/>
                </a:cubicBezTo>
                <a:cubicBezTo>
                  <a:pt x="5169198" y="2340562"/>
                  <a:pt x="5154663" y="2469698"/>
                  <a:pt x="5164597" y="2697846"/>
                </a:cubicBezTo>
                <a:cubicBezTo>
                  <a:pt x="5174531" y="2925994"/>
                  <a:pt x="5153997" y="3052020"/>
                  <a:pt x="5164597" y="3283383"/>
                </a:cubicBezTo>
                <a:cubicBezTo>
                  <a:pt x="5175197" y="3514746"/>
                  <a:pt x="5151971" y="3661558"/>
                  <a:pt x="5164597" y="3830613"/>
                </a:cubicBezTo>
                <a:cubicBezTo>
                  <a:pt x="4923616" y="3892346"/>
                  <a:pt x="4838791" y="3811753"/>
                  <a:pt x="4590753" y="3830613"/>
                </a:cubicBezTo>
                <a:cubicBezTo>
                  <a:pt x="4342715" y="3849473"/>
                  <a:pt x="4204455" y="3792528"/>
                  <a:pt x="3913617" y="3830613"/>
                </a:cubicBezTo>
                <a:cubicBezTo>
                  <a:pt x="3622779" y="3868698"/>
                  <a:pt x="3414428" y="3785497"/>
                  <a:pt x="3236481" y="3830613"/>
                </a:cubicBezTo>
                <a:cubicBezTo>
                  <a:pt x="3058534" y="3875729"/>
                  <a:pt x="2744081" y="3755843"/>
                  <a:pt x="2610991" y="3830613"/>
                </a:cubicBezTo>
                <a:cubicBezTo>
                  <a:pt x="2477901" y="3905383"/>
                  <a:pt x="2146976" y="3794080"/>
                  <a:pt x="1985501" y="3830613"/>
                </a:cubicBezTo>
                <a:cubicBezTo>
                  <a:pt x="1824026" y="3867146"/>
                  <a:pt x="1642987" y="3808416"/>
                  <a:pt x="1360011" y="3830613"/>
                </a:cubicBezTo>
                <a:cubicBezTo>
                  <a:pt x="1077035" y="3852810"/>
                  <a:pt x="1023889" y="3827255"/>
                  <a:pt x="889458" y="3830613"/>
                </a:cubicBezTo>
                <a:cubicBezTo>
                  <a:pt x="755027" y="3833971"/>
                  <a:pt x="180765" y="3739806"/>
                  <a:pt x="0" y="3830613"/>
                </a:cubicBezTo>
                <a:cubicBezTo>
                  <a:pt x="-2513" y="3708932"/>
                  <a:pt x="14034" y="3539748"/>
                  <a:pt x="0" y="3283383"/>
                </a:cubicBezTo>
                <a:cubicBezTo>
                  <a:pt x="-14034" y="3027018"/>
                  <a:pt x="808" y="2981983"/>
                  <a:pt x="0" y="2851071"/>
                </a:cubicBezTo>
                <a:cubicBezTo>
                  <a:pt x="-808" y="2720159"/>
                  <a:pt x="27691" y="2446339"/>
                  <a:pt x="0" y="2265534"/>
                </a:cubicBezTo>
                <a:cubicBezTo>
                  <a:pt x="-27691" y="2084729"/>
                  <a:pt x="8797" y="1943739"/>
                  <a:pt x="0" y="1833222"/>
                </a:cubicBezTo>
                <a:cubicBezTo>
                  <a:pt x="-8797" y="1722705"/>
                  <a:pt x="15179" y="1487817"/>
                  <a:pt x="0" y="1285992"/>
                </a:cubicBezTo>
                <a:cubicBezTo>
                  <a:pt x="-15179" y="1084167"/>
                  <a:pt x="45026" y="803862"/>
                  <a:pt x="0" y="662149"/>
                </a:cubicBezTo>
                <a:cubicBezTo>
                  <a:pt x="-45026" y="520436"/>
                  <a:pt x="48184" y="220734"/>
                  <a:pt x="0" y="0"/>
                </a:cubicBezTo>
                <a:close/>
              </a:path>
              <a:path w="5164597" h="3830613" stroke="0" extrusionOk="0">
                <a:moveTo>
                  <a:pt x="0" y="0"/>
                </a:moveTo>
                <a:cubicBezTo>
                  <a:pt x="209659" y="-58213"/>
                  <a:pt x="305179" y="29209"/>
                  <a:pt x="522198" y="0"/>
                </a:cubicBezTo>
                <a:cubicBezTo>
                  <a:pt x="739217" y="-29209"/>
                  <a:pt x="834651" y="30346"/>
                  <a:pt x="941104" y="0"/>
                </a:cubicBezTo>
                <a:cubicBezTo>
                  <a:pt x="1047557" y="-30346"/>
                  <a:pt x="1321609" y="71371"/>
                  <a:pt x="1618240" y="0"/>
                </a:cubicBezTo>
                <a:cubicBezTo>
                  <a:pt x="1914871" y="-71371"/>
                  <a:pt x="1923686" y="36953"/>
                  <a:pt x="2140439" y="0"/>
                </a:cubicBezTo>
                <a:cubicBezTo>
                  <a:pt x="2357192" y="-36953"/>
                  <a:pt x="2509910" y="41255"/>
                  <a:pt x="2662637" y="0"/>
                </a:cubicBezTo>
                <a:cubicBezTo>
                  <a:pt x="2815364" y="-41255"/>
                  <a:pt x="3036237" y="52494"/>
                  <a:pt x="3339773" y="0"/>
                </a:cubicBezTo>
                <a:cubicBezTo>
                  <a:pt x="3643309" y="-52494"/>
                  <a:pt x="3704994" y="5015"/>
                  <a:pt x="3810325" y="0"/>
                </a:cubicBezTo>
                <a:cubicBezTo>
                  <a:pt x="3915656" y="-5015"/>
                  <a:pt x="4290068" y="62836"/>
                  <a:pt x="4487461" y="0"/>
                </a:cubicBezTo>
                <a:cubicBezTo>
                  <a:pt x="4684854" y="-62836"/>
                  <a:pt x="5028419" y="29179"/>
                  <a:pt x="5164597" y="0"/>
                </a:cubicBezTo>
                <a:cubicBezTo>
                  <a:pt x="5219855" y="230186"/>
                  <a:pt x="5122298" y="302722"/>
                  <a:pt x="5164597" y="547230"/>
                </a:cubicBezTo>
                <a:cubicBezTo>
                  <a:pt x="5206896" y="791738"/>
                  <a:pt x="5115276" y="933196"/>
                  <a:pt x="5164597" y="1094461"/>
                </a:cubicBezTo>
                <a:cubicBezTo>
                  <a:pt x="5213918" y="1255726"/>
                  <a:pt x="5113399" y="1393009"/>
                  <a:pt x="5164597" y="1679997"/>
                </a:cubicBezTo>
                <a:cubicBezTo>
                  <a:pt x="5215795" y="1966985"/>
                  <a:pt x="5113263" y="1907122"/>
                  <a:pt x="5164597" y="2112309"/>
                </a:cubicBezTo>
                <a:cubicBezTo>
                  <a:pt x="5215931" y="2317496"/>
                  <a:pt x="5137980" y="2525892"/>
                  <a:pt x="5164597" y="2659540"/>
                </a:cubicBezTo>
                <a:cubicBezTo>
                  <a:pt x="5191214" y="2793188"/>
                  <a:pt x="5156147" y="3033006"/>
                  <a:pt x="5164597" y="3206770"/>
                </a:cubicBezTo>
                <a:cubicBezTo>
                  <a:pt x="5173047" y="3380534"/>
                  <a:pt x="5135123" y="3581532"/>
                  <a:pt x="5164597" y="3830613"/>
                </a:cubicBezTo>
                <a:cubicBezTo>
                  <a:pt x="4994232" y="3851285"/>
                  <a:pt x="4763720" y="3761089"/>
                  <a:pt x="4539107" y="3830613"/>
                </a:cubicBezTo>
                <a:cubicBezTo>
                  <a:pt x="4314494" y="3900137"/>
                  <a:pt x="4083825" y="3772915"/>
                  <a:pt x="3965263" y="3830613"/>
                </a:cubicBezTo>
                <a:cubicBezTo>
                  <a:pt x="3846701" y="3888311"/>
                  <a:pt x="3649597" y="3827324"/>
                  <a:pt x="3546357" y="3830613"/>
                </a:cubicBezTo>
                <a:cubicBezTo>
                  <a:pt x="3443117" y="3833902"/>
                  <a:pt x="3245634" y="3785790"/>
                  <a:pt x="3075804" y="3830613"/>
                </a:cubicBezTo>
                <a:cubicBezTo>
                  <a:pt x="2905974" y="3875436"/>
                  <a:pt x="2637049" y="3817398"/>
                  <a:pt x="2398668" y="3830613"/>
                </a:cubicBezTo>
                <a:cubicBezTo>
                  <a:pt x="2160287" y="3843828"/>
                  <a:pt x="2039820" y="3797252"/>
                  <a:pt x="1824824" y="3830613"/>
                </a:cubicBezTo>
                <a:cubicBezTo>
                  <a:pt x="1609828" y="3863974"/>
                  <a:pt x="1475093" y="3791966"/>
                  <a:pt x="1354272" y="3830613"/>
                </a:cubicBezTo>
                <a:cubicBezTo>
                  <a:pt x="1233451" y="3869260"/>
                  <a:pt x="1041151" y="3781436"/>
                  <a:pt x="780428" y="3830613"/>
                </a:cubicBezTo>
                <a:cubicBezTo>
                  <a:pt x="519705" y="3879790"/>
                  <a:pt x="384229" y="3742958"/>
                  <a:pt x="0" y="3830613"/>
                </a:cubicBezTo>
                <a:cubicBezTo>
                  <a:pt x="-32730" y="3684792"/>
                  <a:pt x="15457" y="3562357"/>
                  <a:pt x="0" y="3398301"/>
                </a:cubicBezTo>
                <a:cubicBezTo>
                  <a:pt x="-15457" y="3234245"/>
                  <a:pt x="66973" y="2941536"/>
                  <a:pt x="0" y="2812764"/>
                </a:cubicBezTo>
                <a:cubicBezTo>
                  <a:pt x="-66973" y="2683992"/>
                  <a:pt x="39283" y="2493501"/>
                  <a:pt x="0" y="2342146"/>
                </a:cubicBezTo>
                <a:cubicBezTo>
                  <a:pt x="-39283" y="2190791"/>
                  <a:pt x="9042" y="1889944"/>
                  <a:pt x="0" y="1718304"/>
                </a:cubicBezTo>
                <a:cubicBezTo>
                  <a:pt x="-9042" y="1546664"/>
                  <a:pt x="56897" y="1372970"/>
                  <a:pt x="0" y="1209379"/>
                </a:cubicBezTo>
                <a:cubicBezTo>
                  <a:pt x="-56897" y="1045788"/>
                  <a:pt x="10063" y="928675"/>
                  <a:pt x="0" y="777067"/>
                </a:cubicBezTo>
                <a:cubicBezTo>
                  <a:pt x="-10063" y="625459"/>
                  <a:pt x="45567" y="267859"/>
                  <a:pt x="0" y="0"/>
                </a:cubicBezTo>
                <a:close/>
              </a:path>
            </a:pathLst>
          </a:custGeom>
          <a:ln w="76200" cmpd="sng">
            <a:solidFill>
              <a:srgbClr val="F16422"/>
            </a:solidFill>
            <a:extLst>
              <a:ext uri="{C807C97D-BFC1-408E-A445-0C87EB9F89A2}">
                <ask:lineSketchStyleProps xmlns:ask="http://schemas.microsoft.com/office/drawing/2018/sketchyshapes" sd="1219033472">
                  <a:prstGeom prst="rect">
                    <a:avLst/>
                  </a:prstGeom>
                  <ask:type>
                    <ask:lineSketchScribble/>
                  </ask:type>
                </ask:lineSketchStyleProps>
              </a:ext>
            </a:extLst>
          </a:ln>
          <a:effectLst>
            <a:reflection blurRad="6350" stA="50000" endA="300" endPos="55000" dir="5400000" sy="-100000" algn="bl" rotWithShape="0"/>
          </a:effectLst>
        </p:spPr>
      </p:pic>
    </p:spTree>
    <p:extLst>
      <p:ext uri="{BB962C8B-B14F-4D97-AF65-F5344CB8AC3E}">
        <p14:creationId xmlns:p14="http://schemas.microsoft.com/office/powerpoint/2010/main" val="1405070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AB591A-0E05-A74F-B619-6EB3F9171ABF}"/>
              </a:ext>
            </a:extLst>
          </p:cNvPr>
          <p:cNvSpPr>
            <a:spLocks noGrp="1"/>
          </p:cNvSpPr>
          <p:nvPr>
            <p:ph type="title"/>
          </p:nvPr>
        </p:nvSpPr>
        <p:spPr/>
        <p:txBody>
          <a:bodyPr/>
          <a:lstStyle/>
          <a:p>
            <a:r>
              <a:rPr lang="en-US" dirty="0"/>
              <a:t>Resignations MAY be successful claims</a:t>
            </a:r>
          </a:p>
        </p:txBody>
      </p:sp>
      <p:pic>
        <p:nvPicPr>
          <p:cNvPr id="3" name="Picture 2">
            <a:hlinkClick r:id="rId3"/>
            <a:extLst>
              <a:ext uri="{FF2B5EF4-FFF2-40B4-BE49-F238E27FC236}">
                <a16:creationId xmlns:a16="http://schemas.microsoft.com/office/drawing/2014/main" id="{0060CE60-D0D2-4F5A-8539-A2F0413F494D}"/>
              </a:ext>
            </a:extLst>
          </p:cNvPr>
          <p:cNvPicPr>
            <a:picLocks noChangeAspect="1"/>
          </p:cNvPicPr>
          <p:nvPr/>
        </p:nvPicPr>
        <p:blipFill>
          <a:blip r:embed="rId4">
            <a:alphaModFix amt="50000"/>
          </a:blip>
          <a:stretch>
            <a:fillRect/>
          </a:stretch>
        </p:blipFill>
        <p:spPr>
          <a:xfrm flipH="1">
            <a:off x="3241964" y="1353108"/>
            <a:ext cx="8982122" cy="5297073"/>
          </a:xfrm>
          <a:prstGeom prst="rect">
            <a:avLst/>
          </a:prstGeom>
          <a:effectLst>
            <a:softEdge rad="635000"/>
          </a:effectLst>
        </p:spPr>
      </p:pic>
      <p:sp>
        <p:nvSpPr>
          <p:cNvPr id="5" name="Content Placeholder 4">
            <a:extLst>
              <a:ext uri="{FF2B5EF4-FFF2-40B4-BE49-F238E27FC236}">
                <a16:creationId xmlns:a16="http://schemas.microsoft.com/office/drawing/2014/main" id="{1DB4DE49-3B66-5041-A1A7-0BE2B26CB056}"/>
              </a:ext>
            </a:extLst>
          </p:cNvPr>
          <p:cNvSpPr>
            <a:spLocks noGrp="1"/>
          </p:cNvSpPr>
          <p:nvPr>
            <p:ph idx="1"/>
          </p:nvPr>
        </p:nvSpPr>
        <p:spPr/>
        <p:txBody>
          <a:bodyPr>
            <a:normAutofit/>
          </a:bodyPr>
          <a:lstStyle/>
          <a:p>
            <a:pPr marL="0" lvl="1" indent="0" eaLnBrk="1" hangingPunct="1">
              <a:buNone/>
            </a:pPr>
            <a:r>
              <a:rPr lang="en-US" altLang="en-US" sz="2800" b="1" dirty="0">
                <a:solidFill>
                  <a:srgbClr val="474B56"/>
                </a:solidFill>
              </a:rPr>
              <a:t>For good cause</a:t>
            </a:r>
          </a:p>
          <a:p>
            <a:pPr marL="571500" lvl="1" indent="-571500"/>
            <a:r>
              <a:rPr lang="en-US" altLang="en-US" sz="2800" dirty="0"/>
              <a:t>Harassment, hostile work environment</a:t>
            </a:r>
          </a:p>
          <a:p>
            <a:pPr marL="571500" lvl="1" indent="-571500"/>
            <a:r>
              <a:rPr lang="en-US" altLang="en-US" sz="2800" dirty="0"/>
              <a:t>Big reduction in hours/pay</a:t>
            </a:r>
          </a:p>
          <a:p>
            <a:pPr marL="571500" lvl="1" indent="-571500"/>
            <a:r>
              <a:rPr lang="en-US" altLang="en-US" sz="2800" dirty="0"/>
              <a:t>Other times an employee would stay, but company caused issue...</a:t>
            </a:r>
          </a:p>
          <a:p>
            <a:pPr marL="571500" lvl="1" indent="-571500"/>
            <a:endParaRPr lang="en-US" altLang="en-US" sz="2800" dirty="0"/>
          </a:p>
          <a:p>
            <a:pPr marL="571500" lvl="1" indent="-571500"/>
            <a:endParaRPr lang="en-US" altLang="en-US" sz="2800" dirty="0"/>
          </a:p>
          <a:p>
            <a:pPr marL="0" lvl="1" indent="0">
              <a:buNone/>
            </a:pPr>
            <a:endParaRPr lang="en-US" altLang="en-US" sz="2800" b="1" dirty="0">
              <a:solidFill>
                <a:srgbClr val="832990"/>
              </a:solidFill>
            </a:endParaRPr>
          </a:p>
          <a:p>
            <a:pPr marL="0" lvl="1" indent="0">
              <a:buNone/>
            </a:pPr>
            <a:endParaRPr lang="en-US" altLang="en-US" sz="2800" b="1" i="1" dirty="0">
              <a:solidFill>
                <a:srgbClr val="7030A0"/>
              </a:solidFill>
            </a:endParaRPr>
          </a:p>
          <a:p>
            <a:pPr marL="0" lvl="1" indent="0">
              <a:buNone/>
            </a:pPr>
            <a:r>
              <a:rPr lang="en-US" altLang="en-US" sz="2800" b="1" i="1" dirty="0">
                <a:solidFill>
                  <a:srgbClr val="7030A0"/>
                </a:solidFill>
              </a:rPr>
              <a:t>Document/investigate. </a:t>
            </a:r>
          </a:p>
          <a:p>
            <a:pPr marL="0" lvl="1" indent="0">
              <a:buNone/>
            </a:pPr>
            <a:r>
              <a:rPr lang="en-US" altLang="en-US" sz="2800" b="1" i="1" dirty="0">
                <a:solidFill>
                  <a:srgbClr val="7030A0"/>
                </a:solidFill>
              </a:rPr>
              <a:t>Resignation letter helpful.</a:t>
            </a:r>
          </a:p>
        </p:txBody>
      </p:sp>
    </p:spTree>
    <p:extLst>
      <p:ext uri="{BB962C8B-B14F-4D97-AF65-F5344CB8AC3E}">
        <p14:creationId xmlns:p14="http://schemas.microsoft.com/office/powerpoint/2010/main" val="2119976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AB591A-0E05-A74F-B619-6EB3F9171ABF}"/>
              </a:ext>
            </a:extLst>
          </p:cNvPr>
          <p:cNvSpPr>
            <a:spLocks noGrp="1"/>
          </p:cNvSpPr>
          <p:nvPr>
            <p:ph type="title"/>
          </p:nvPr>
        </p:nvSpPr>
        <p:spPr/>
        <p:txBody>
          <a:bodyPr/>
          <a:lstStyle/>
          <a:p>
            <a:r>
              <a:rPr lang="en-US" dirty="0"/>
              <a:t>Resignations in lieu of termination</a:t>
            </a:r>
          </a:p>
        </p:txBody>
      </p:sp>
      <p:sp>
        <p:nvSpPr>
          <p:cNvPr id="5" name="Content Placeholder 4">
            <a:extLst>
              <a:ext uri="{FF2B5EF4-FFF2-40B4-BE49-F238E27FC236}">
                <a16:creationId xmlns:a16="http://schemas.microsoft.com/office/drawing/2014/main" id="{1DB4DE49-3B66-5041-A1A7-0BE2B26CB056}"/>
              </a:ext>
            </a:extLst>
          </p:cNvPr>
          <p:cNvSpPr>
            <a:spLocks noGrp="1"/>
          </p:cNvSpPr>
          <p:nvPr>
            <p:ph idx="1"/>
          </p:nvPr>
        </p:nvSpPr>
        <p:spPr/>
        <p:txBody>
          <a:bodyPr>
            <a:normAutofit/>
          </a:bodyPr>
          <a:lstStyle/>
          <a:p>
            <a:pPr marL="0" lvl="1" indent="0">
              <a:buNone/>
            </a:pPr>
            <a:r>
              <a:rPr lang="en-US" altLang="en-US" sz="2800" dirty="0"/>
              <a:t>This will be judged based on the actual termination reason, NOT an assumption the employee resigned of own accord.</a:t>
            </a:r>
          </a:p>
          <a:p>
            <a:pPr marL="571500" lvl="1" indent="-571500"/>
            <a:endParaRPr lang="en-US" altLang="en-US" sz="2800" dirty="0"/>
          </a:p>
          <a:p>
            <a:pPr marL="0" lvl="1" indent="0">
              <a:buNone/>
            </a:pPr>
            <a:endParaRPr lang="en-US" altLang="en-US" sz="2800" dirty="0"/>
          </a:p>
          <a:p>
            <a:pPr marL="0" lvl="1" indent="0">
              <a:buNone/>
            </a:pPr>
            <a:endParaRPr lang="en-US" altLang="en-US" sz="2800" dirty="0"/>
          </a:p>
          <a:p>
            <a:pPr marL="0" lvl="1" indent="0">
              <a:buNone/>
            </a:pPr>
            <a:r>
              <a:rPr lang="en-US" altLang="en-US" sz="2800" b="1" dirty="0">
                <a:solidFill>
                  <a:srgbClr val="832990"/>
                </a:solidFill>
              </a:rPr>
              <a:t>TAKEAWAY FOR MANAGERS: </a:t>
            </a:r>
          </a:p>
          <a:p>
            <a:pPr marL="0" lvl="1" indent="0">
              <a:buNone/>
            </a:pPr>
            <a:r>
              <a:rPr lang="en-US" altLang="en-US" sz="2800" dirty="0">
                <a:solidFill>
                  <a:schemeClr val="tx1"/>
                </a:solidFill>
              </a:rPr>
              <a:t>Work through the discipline process; Allowing employees to say they resigned is an alternative in some cases – talk to HR, but this will not prevent unemployment.</a:t>
            </a:r>
            <a:endParaRPr lang="en-US" altLang="en-US" sz="2800" dirty="0"/>
          </a:p>
          <a:p>
            <a:pPr marL="571500" lvl="1" indent="-571500"/>
            <a:endParaRPr lang="en-US" altLang="en-US" sz="2800" dirty="0"/>
          </a:p>
          <a:p>
            <a:pPr marL="0" lvl="1" indent="0">
              <a:buNone/>
            </a:pPr>
            <a:endParaRPr lang="en-US" altLang="en-US" sz="2800" dirty="0">
              <a:solidFill>
                <a:schemeClr val="tx1"/>
              </a:solidFill>
            </a:endParaRPr>
          </a:p>
          <a:p>
            <a:pPr marL="0" lvl="1" indent="0">
              <a:buNone/>
            </a:pPr>
            <a:endParaRPr lang="en-US" altLang="en-US" sz="2800" dirty="0"/>
          </a:p>
        </p:txBody>
      </p:sp>
    </p:spTree>
    <p:extLst>
      <p:ext uri="{BB962C8B-B14F-4D97-AF65-F5344CB8AC3E}">
        <p14:creationId xmlns:p14="http://schemas.microsoft.com/office/powerpoint/2010/main" val="3891485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4650B609-5D96-4996-ABDB-16E0A9C875A2}"/>
              </a:ext>
            </a:extLst>
          </p:cNvPr>
          <p:cNvPicPr>
            <a:picLocks noChangeAspect="1"/>
          </p:cNvPicPr>
          <p:nvPr/>
        </p:nvPicPr>
        <p:blipFill>
          <a:blip r:embed="rId4"/>
          <a:stretch>
            <a:fillRect/>
          </a:stretch>
        </p:blipFill>
        <p:spPr>
          <a:xfrm>
            <a:off x="838200" y="1304400"/>
            <a:ext cx="3302598" cy="4851851"/>
          </a:xfrm>
          <a:prstGeom prst="rect">
            <a:avLst/>
          </a:prstGeom>
        </p:spPr>
      </p:pic>
      <p:sp>
        <p:nvSpPr>
          <p:cNvPr id="4" name="Title 3">
            <a:extLst>
              <a:ext uri="{FF2B5EF4-FFF2-40B4-BE49-F238E27FC236}">
                <a16:creationId xmlns:a16="http://schemas.microsoft.com/office/drawing/2014/main" id="{35AB591A-0E05-A74F-B619-6EB3F9171ABF}"/>
              </a:ext>
            </a:extLst>
          </p:cNvPr>
          <p:cNvSpPr>
            <a:spLocks noGrp="1"/>
          </p:cNvSpPr>
          <p:nvPr>
            <p:ph type="title"/>
          </p:nvPr>
        </p:nvSpPr>
        <p:spPr/>
        <p:txBody>
          <a:bodyPr/>
          <a:lstStyle/>
          <a:p>
            <a:r>
              <a:rPr lang="en-US" b="1" dirty="0"/>
              <a:t>Disqualification</a:t>
            </a:r>
            <a:r>
              <a:rPr lang="en-US" dirty="0"/>
              <a:t> from Unemployment Benefits</a:t>
            </a:r>
          </a:p>
        </p:txBody>
      </p:sp>
      <p:sp>
        <p:nvSpPr>
          <p:cNvPr id="7" name="Flowchart: Stored Data 6">
            <a:extLst>
              <a:ext uri="{FF2B5EF4-FFF2-40B4-BE49-F238E27FC236}">
                <a16:creationId xmlns:a16="http://schemas.microsoft.com/office/drawing/2014/main" id="{647318A2-C7A8-4504-9421-058F94AA85EF}"/>
              </a:ext>
            </a:extLst>
          </p:cNvPr>
          <p:cNvSpPr/>
          <p:nvPr/>
        </p:nvSpPr>
        <p:spPr>
          <a:xfrm flipH="1">
            <a:off x="3439409" y="1304400"/>
            <a:ext cx="4175395" cy="4851851"/>
          </a:xfrm>
          <a:prstGeom prst="flowChartOnlineStorag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
        <p:nvSpPr>
          <p:cNvPr id="5" name="Content Placeholder 4">
            <a:extLst>
              <a:ext uri="{FF2B5EF4-FFF2-40B4-BE49-F238E27FC236}">
                <a16:creationId xmlns:a16="http://schemas.microsoft.com/office/drawing/2014/main" id="{1DB4DE49-3B66-5041-A1A7-0BE2B26CB056}"/>
              </a:ext>
            </a:extLst>
          </p:cNvPr>
          <p:cNvSpPr>
            <a:spLocks noGrp="1"/>
          </p:cNvSpPr>
          <p:nvPr>
            <p:ph idx="1"/>
          </p:nvPr>
        </p:nvSpPr>
        <p:spPr>
          <a:xfrm>
            <a:off x="4399878" y="1442853"/>
            <a:ext cx="6953922" cy="4713398"/>
          </a:xfrm>
        </p:spPr>
        <p:txBody>
          <a:bodyPr>
            <a:normAutofit/>
          </a:bodyPr>
          <a:lstStyle/>
          <a:p>
            <a:pPr marL="457200" lvl="1" indent="-457200">
              <a:buClr>
                <a:srgbClr val="517790"/>
              </a:buClr>
            </a:pPr>
            <a:r>
              <a:rPr lang="en-US" altLang="en-US" sz="2800" dirty="0">
                <a:solidFill>
                  <a:srgbClr val="517790"/>
                </a:solidFill>
              </a:rPr>
              <a:t>Left without “good cause” attributable to employer.</a:t>
            </a:r>
          </a:p>
          <a:p>
            <a:pPr marL="457200" lvl="1" indent="-457200">
              <a:buClr>
                <a:srgbClr val="517790"/>
              </a:buClr>
            </a:pPr>
            <a:r>
              <a:rPr lang="en-US" altLang="en-US" sz="2800" dirty="0">
                <a:solidFill>
                  <a:srgbClr val="517790"/>
                </a:solidFill>
              </a:rPr>
              <a:t>Refused to accept a suitable job offer.</a:t>
            </a:r>
          </a:p>
          <a:p>
            <a:pPr marL="457200" lvl="1" indent="-457200">
              <a:buClr>
                <a:srgbClr val="517790"/>
              </a:buClr>
            </a:pPr>
            <a:r>
              <a:rPr lang="en-US" altLang="en-US" sz="2800" dirty="0">
                <a:solidFill>
                  <a:srgbClr val="517790"/>
                </a:solidFill>
              </a:rPr>
              <a:t>Failure to supply necessary license (CDL, Nursing, etc.)</a:t>
            </a:r>
          </a:p>
          <a:p>
            <a:pPr marL="457200" lvl="1" indent="-457200">
              <a:buClr>
                <a:srgbClr val="517790"/>
              </a:buClr>
            </a:pPr>
            <a:r>
              <a:rPr lang="en-US" altLang="en-US" sz="2800" dirty="0">
                <a:solidFill>
                  <a:srgbClr val="517790"/>
                </a:solidFill>
              </a:rPr>
              <a:t>Individual discharged for </a:t>
            </a:r>
            <a:r>
              <a:rPr lang="en-US" altLang="en-US" sz="2800" b="1" u="sng" dirty="0">
                <a:solidFill>
                  <a:srgbClr val="517790"/>
                </a:solidFill>
              </a:rPr>
              <a:t>misconduct</a:t>
            </a:r>
          </a:p>
        </p:txBody>
      </p:sp>
    </p:spTree>
    <p:extLst>
      <p:ext uri="{BB962C8B-B14F-4D97-AF65-F5344CB8AC3E}">
        <p14:creationId xmlns:p14="http://schemas.microsoft.com/office/powerpoint/2010/main" val="4137948717"/>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396C"/>
        </a:solidFill>
        <a:ln>
          <a:noFill/>
        </a:ln>
      </a:spPr>
      <a:bodyPr rtlCol="0" anchor="ctr"/>
      <a:lstStyle>
        <a:defPPr algn="ctr">
          <a:defRPr sz="3200" dirty="0" smtClean="0">
            <a:latin typeface="Verdana" panose="020B0604030504040204" pitchFamily="34" charset="0"/>
            <a:ea typeface="Verdana" panose="020B0604030504040204" pitchFamily="34" charset="0"/>
            <a:cs typeface="Verdana" panose="020B060403050404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092DB55B9076F4D9638F423DAD57510" ma:contentTypeVersion="10" ma:contentTypeDescription="Create a new document." ma:contentTypeScope="" ma:versionID="e8e0294e69f5abb9f24dedbb436f0295">
  <xsd:schema xmlns:xsd="http://www.w3.org/2001/XMLSchema" xmlns:xs="http://www.w3.org/2001/XMLSchema" xmlns:p="http://schemas.microsoft.com/office/2006/metadata/properties" xmlns:ns2="b0998113-6dff-484f-9e94-9ccec4e2ee8a" xmlns:ns3="3dc120f2-4f61-4d80-85bf-2107ad98886c" targetNamespace="http://schemas.microsoft.com/office/2006/metadata/properties" ma:root="true" ma:fieldsID="df74714d78570b16ebf319ec26a01b8c" ns2:_="" ns3:_="">
    <xsd:import namespace="b0998113-6dff-484f-9e94-9ccec4e2ee8a"/>
    <xsd:import namespace="3dc120f2-4f61-4d80-85bf-2107ad98886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998113-6dff-484f-9e94-9ccec4e2ee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dc120f2-4f61-4d80-85bf-2107ad98886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F241C5-23F5-4A96-A396-D76F3CB3EB8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A24963C-1F35-4E67-9668-D8A601E48076}"/>
</file>

<file path=customXml/itemProps3.xml><?xml version="1.0" encoding="utf-8"?>
<ds:datastoreItem xmlns:ds="http://schemas.openxmlformats.org/officeDocument/2006/customXml" ds:itemID="{1FA55FC5-386D-424B-9C5D-1024BCB499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5115</TotalTime>
  <Words>3194</Words>
  <Application>Microsoft Office PowerPoint</Application>
  <PresentationFormat>Widescreen</PresentationFormat>
  <Paragraphs>277</Paragraphs>
  <Slides>21</Slides>
  <Notes>20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vt:i4>
      </vt:variant>
    </vt:vector>
  </HeadingPairs>
  <TitlesOfParts>
    <vt:vector size="31" baseType="lpstr">
      <vt:lpstr>Arial</vt:lpstr>
      <vt:lpstr>Avenir Next</vt:lpstr>
      <vt:lpstr>Avenir Next Medium</vt:lpstr>
      <vt:lpstr>Calibri</vt:lpstr>
      <vt:lpstr>Calibri Light</vt:lpstr>
      <vt:lpstr>System Font Regular</vt:lpstr>
      <vt:lpstr>Verdana</vt:lpstr>
      <vt:lpstr>Wingdings</vt:lpstr>
      <vt:lpstr>Office Theme</vt:lpstr>
      <vt:lpstr>Custom Design</vt:lpstr>
      <vt:lpstr>PowerPoint Presentation</vt:lpstr>
      <vt:lpstr>Unemployment Compensation (NC/SC)</vt:lpstr>
      <vt:lpstr>Learning Objectives</vt:lpstr>
      <vt:lpstr>Basic Eligibility for Unemployment Compensation</vt:lpstr>
      <vt:lpstr>Compensable, but not charged to employer</vt:lpstr>
      <vt:lpstr>Ineligible</vt:lpstr>
      <vt:lpstr>Resignations MAY be successful claims</vt:lpstr>
      <vt:lpstr>Resignations in lieu of termination</vt:lpstr>
      <vt:lpstr>Disqualification from Unemployment Benefits</vt:lpstr>
      <vt:lpstr>What is misconduct?</vt:lpstr>
      <vt:lpstr>What is misconduct?</vt:lpstr>
      <vt:lpstr>Unique to SC</vt:lpstr>
      <vt:lpstr>Best practices for discipline/terminations</vt:lpstr>
      <vt:lpstr>Supervisor Responsibilities</vt:lpstr>
      <vt:lpstr>Supervisor Responsibilities</vt:lpstr>
      <vt:lpstr>Supervisor Responsibilities</vt:lpstr>
      <vt:lpstr>Supervisor Responsibilities</vt:lpstr>
      <vt:lpstr>Practice Scenarios</vt:lpstr>
      <vt:lpstr>Practice Scenarios</vt:lpstr>
      <vt:lpstr>Practice Scenarios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 Brown</dc:creator>
  <cp:lastModifiedBy>Kathryn Sears</cp:lastModifiedBy>
  <cp:revision>84</cp:revision>
  <dcterms:created xsi:type="dcterms:W3CDTF">2019-09-09T18:59:58Z</dcterms:created>
  <dcterms:modified xsi:type="dcterms:W3CDTF">2021-06-16T19:37:43Z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0x010100B092DB55B9076F4D9638F423DAD57510</vt:lpwstr>
  </property>
</Properties>
</file>