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Lst>
  <p:notesMasterIdLst>
    <p:notesMasterId r:id="rId24"/>
  </p:notesMasterIdLst>
  <p:sldIdLst>
    <p:sldId id="270" r:id="rId6"/>
    <p:sldId id="269" r:id="rId7"/>
    <p:sldId id="259" r:id="rId8"/>
    <p:sldId id="271" r:id="rId9"/>
    <p:sldId id="283" r:id="rId10"/>
    <p:sldId id="287" r:id="rId11"/>
    <p:sldId id="288" r:id="rId12"/>
    <p:sldId id="290" r:id="rId13"/>
    <p:sldId id="291" r:id="rId14"/>
    <p:sldId id="284" r:id="rId15"/>
    <p:sldId id="292" r:id="rId16"/>
    <p:sldId id="272" r:id="rId17"/>
    <p:sldId id="275" r:id="rId18"/>
    <p:sldId id="278" r:id="rId19"/>
    <p:sldId id="281" r:id="rId20"/>
    <p:sldId id="293" r:id="rId21"/>
    <p:sldId id="294"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7891"/>
    <a:srgbClr val="474B56"/>
    <a:srgbClr val="3E0052"/>
    <a:srgbClr val="517790"/>
    <a:srgbClr val="FFD05B"/>
    <a:srgbClr val="00A9E7"/>
    <a:srgbClr val="832990"/>
    <a:srgbClr val="8CC73F"/>
    <a:srgbClr val="F16422"/>
    <a:srgbClr val="00B5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03" autoAdjust="0"/>
    <p:restoredTop sz="58974" autoAdjust="0"/>
  </p:normalViewPr>
  <p:slideViewPr>
    <p:cSldViewPr snapToGrid="0" snapToObjects="1">
      <p:cViewPr varScale="1">
        <p:scale>
          <a:sx n="36" d="100"/>
          <a:sy n="36" d="100"/>
        </p:scale>
        <p:origin x="1984"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4" d="100"/>
          <a:sy n="84" d="100"/>
        </p:scale>
        <p:origin x="285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Hunter" userId="S::linda.hunter@letscatapult.org::94bcd1ac-28ef-4efe-868a-64766cdf9b21" providerId="AD" clId="Web-{E3008480-2CEC-A9B9-29B2-7A049D7F87AD}"/>
    <pc:docChg chg="modSld">
      <pc:chgData name="Linda Hunter" userId="S::linda.hunter@letscatapult.org::94bcd1ac-28ef-4efe-868a-64766cdf9b21" providerId="AD" clId="Web-{E3008480-2CEC-A9B9-29B2-7A049D7F87AD}" dt="2021-03-19T19:24:19.497" v="44" actId="20577"/>
      <pc:docMkLst>
        <pc:docMk/>
      </pc:docMkLst>
      <pc:sldChg chg="modNotes">
        <pc:chgData name="Linda Hunter" userId="S::linda.hunter@letscatapult.org::94bcd1ac-28ef-4efe-868a-64766cdf9b21" providerId="AD" clId="Web-{E3008480-2CEC-A9B9-29B2-7A049D7F87AD}" dt="2021-03-19T19:18:18.162" v="0"/>
        <pc:sldMkLst>
          <pc:docMk/>
          <pc:sldMk cId="1723734153" sldId="275"/>
        </pc:sldMkLst>
      </pc:sldChg>
      <pc:sldChg chg="modNotes">
        <pc:chgData name="Linda Hunter" userId="S::linda.hunter@letscatapult.org::94bcd1ac-28ef-4efe-868a-64766cdf9b21" providerId="AD" clId="Web-{E3008480-2CEC-A9B9-29B2-7A049D7F87AD}" dt="2021-03-19T19:19:19.697" v="7"/>
        <pc:sldMkLst>
          <pc:docMk/>
          <pc:sldMk cId="2503788185" sldId="278"/>
        </pc:sldMkLst>
      </pc:sldChg>
      <pc:sldChg chg="modSp modNotes">
        <pc:chgData name="Linda Hunter" userId="S::linda.hunter@letscatapult.org::94bcd1ac-28ef-4efe-868a-64766cdf9b21" providerId="AD" clId="Web-{E3008480-2CEC-A9B9-29B2-7A049D7F87AD}" dt="2021-03-19T19:24:05.934" v="43" actId="20577"/>
        <pc:sldMkLst>
          <pc:docMk/>
          <pc:sldMk cId="2656223370" sldId="281"/>
        </pc:sldMkLst>
        <pc:spChg chg="mod">
          <ac:chgData name="Linda Hunter" userId="S::linda.hunter@letscatapult.org::94bcd1ac-28ef-4efe-868a-64766cdf9b21" providerId="AD" clId="Web-{E3008480-2CEC-A9B9-29B2-7A049D7F87AD}" dt="2021-03-19T19:24:05.934" v="43" actId="20577"/>
          <ac:spMkLst>
            <pc:docMk/>
            <pc:sldMk cId="2656223370" sldId="281"/>
            <ac:spMk id="6" creationId="{DC36B401-86CB-48D9-A2FA-6CDF6888A6E8}"/>
          </ac:spMkLst>
        </pc:spChg>
      </pc:sldChg>
      <pc:sldChg chg="modSp">
        <pc:chgData name="Linda Hunter" userId="S::linda.hunter@letscatapult.org::94bcd1ac-28ef-4efe-868a-64766cdf9b21" providerId="AD" clId="Web-{E3008480-2CEC-A9B9-29B2-7A049D7F87AD}" dt="2021-03-19T19:23:22.556" v="39" actId="20577"/>
        <pc:sldMkLst>
          <pc:docMk/>
          <pc:sldMk cId="2119976477" sldId="284"/>
        </pc:sldMkLst>
        <pc:spChg chg="mod">
          <ac:chgData name="Linda Hunter" userId="S::linda.hunter@letscatapult.org::94bcd1ac-28ef-4efe-868a-64766cdf9b21" providerId="AD" clId="Web-{E3008480-2CEC-A9B9-29B2-7A049D7F87AD}" dt="2021-03-19T19:23:22.556" v="39" actId="20577"/>
          <ac:spMkLst>
            <pc:docMk/>
            <pc:sldMk cId="2119976477" sldId="284"/>
            <ac:spMk id="5" creationId="{1DB4DE49-3B66-5041-A1A7-0BE2B26CB056}"/>
          </ac:spMkLst>
        </pc:spChg>
      </pc:sldChg>
      <pc:sldChg chg="modSp">
        <pc:chgData name="Linda Hunter" userId="S::linda.hunter@letscatapult.org::94bcd1ac-28ef-4efe-868a-64766cdf9b21" providerId="AD" clId="Web-{E3008480-2CEC-A9B9-29B2-7A049D7F87AD}" dt="2021-03-19T19:22:29.850" v="26" actId="1076"/>
        <pc:sldMkLst>
          <pc:docMk/>
          <pc:sldMk cId="2241063383" sldId="287"/>
        </pc:sldMkLst>
        <pc:spChg chg="mod">
          <ac:chgData name="Linda Hunter" userId="S::linda.hunter@letscatapult.org::94bcd1ac-28ef-4efe-868a-64766cdf9b21" providerId="AD" clId="Web-{E3008480-2CEC-A9B9-29B2-7A049D7F87AD}" dt="2021-03-19T19:22:28.490" v="25" actId="20577"/>
          <ac:spMkLst>
            <pc:docMk/>
            <pc:sldMk cId="2241063383" sldId="287"/>
            <ac:spMk id="5" creationId="{1DB4DE49-3B66-5041-A1A7-0BE2B26CB056}"/>
          </ac:spMkLst>
        </pc:spChg>
        <pc:picChg chg="mod">
          <ac:chgData name="Linda Hunter" userId="S::linda.hunter@letscatapult.org::94bcd1ac-28ef-4efe-868a-64766cdf9b21" providerId="AD" clId="Web-{E3008480-2CEC-A9B9-29B2-7A049D7F87AD}" dt="2021-03-19T19:22:29.850" v="26" actId="1076"/>
          <ac:picMkLst>
            <pc:docMk/>
            <pc:sldMk cId="2241063383" sldId="287"/>
            <ac:picMk id="22" creationId="{F2F90CCE-C922-4ECF-A8FD-7250E75EED32}"/>
          </ac:picMkLst>
        </pc:picChg>
      </pc:sldChg>
      <pc:sldChg chg="modSp">
        <pc:chgData name="Linda Hunter" userId="S::linda.hunter@letscatapult.org::94bcd1ac-28ef-4efe-868a-64766cdf9b21" providerId="AD" clId="Web-{E3008480-2CEC-A9B9-29B2-7A049D7F87AD}" dt="2021-03-19T19:22:49.507" v="31" actId="20577"/>
        <pc:sldMkLst>
          <pc:docMk/>
          <pc:sldMk cId="112486026" sldId="288"/>
        </pc:sldMkLst>
        <pc:spChg chg="mod">
          <ac:chgData name="Linda Hunter" userId="S::linda.hunter@letscatapult.org::94bcd1ac-28ef-4efe-868a-64766cdf9b21" providerId="AD" clId="Web-{E3008480-2CEC-A9B9-29B2-7A049D7F87AD}" dt="2021-03-19T19:22:49.507" v="31" actId="20577"/>
          <ac:spMkLst>
            <pc:docMk/>
            <pc:sldMk cId="112486026" sldId="288"/>
            <ac:spMk id="5" creationId="{1DB4DE49-3B66-5041-A1A7-0BE2B26CB056}"/>
          </ac:spMkLst>
        </pc:spChg>
      </pc:sldChg>
      <pc:sldChg chg="modSp">
        <pc:chgData name="Linda Hunter" userId="S::linda.hunter@letscatapult.org::94bcd1ac-28ef-4efe-868a-64766cdf9b21" providerId="AD" clId="Web-{E3008480-2CEC-A9B9-29B2-7A049D7F87AD}" dt="2021-03-19T19:23:07.665" v="35" actId="20577"/>
        <pc:sldMkLst>
          <pc:docMk/>
          <pc:sldMk cId="31280782" sldId="291"/>
        </pc:sldMkLst>
        <pc:spChg chg="mod">
          <ac:chgData name="Linda Hunter" userId="S::linda.hunter@letscatapult.org::94bcd1ac-28ef-4efe-868a-64766cdf9b21" providerId="AD" clId="Web-{E3008480-2CEC-A9B9-29B2-7A049D7F87AD}" dt="2021-03-19T19:23:07.665" v="35" actId="20577"/>
          <ac:spMkLst>
            <pc:docMk/>
            <pc:sldMk cId="31280782" sldId="291"/>
            <ac:spMk id="5" creationId="{1DB4DE49-3B66-5041-A1A7-0BE2B26CB056}"/>
          </ac:spMkLst>
        </pc:spChg>
      </pc:sldChg>
      <pc:sldChg chg="modSp">
        <pc:chgData name="Linda Hunter" userId="S::linda.hunter@letscatapult.org::94bcd1ac-28ef-4efe-868a-64766cdf9b21" providerId="AD" clId="Web-{E3008480-2CEC-A9B9-29B2-7A049D7F87AD}" dt="2021-03-19T19:24:19.497" v="44" actId="20577"/>
        <pc:sldMkLst>
          <pc:docMk/>
          <pc:sldMk cId="4238958501" sldId="294"/>
        </pc:sldMkLst>
        <pc:spChg chg="mod">
          <ac:chgData name="Linda Hunter" userId="S::linda.hunter@letscatapult.org::94bcd1ac-28ef-4efe-868a-64766cdf9b21" providerId="AD" clId="Web-{E3008480-2CEC-A9B9-29B2-7A049D7F87AD}" dt="2021-03-19T19:24:19.497" v="44" actId="20577"/>
          <ac:spMkLst>
            <pc:docMk/>
            <pc:sldMk cId="4238958501" sldId="294"/>
            <ac:spMk id="3" creationId="{29946EF0-93C5-4D26-A277-C2CCAD568311}"/>
          </ac:spMkLst>
        </pc:spChg>
      </pc:sldChg>
    </pc:docChg>
  </pc:docChgLst>
  <pc:docChgLst>
    <pc:chgData name="Kathryn Sears" userId="484ccba2-b228-4f36-9c91-34d7b1375cfc" providerId="ADAL" clId="{96D4ECD6-C65A-4262-9A08-6D9292F155A3}"/>
    <pc:docChg chg="custSel modSld">
      <pc:chgData name="Kathryn Sears" userId="484ccba2-b228-4f36-9c91-34d7b1375cfc" providerId="ADAL" clId="{96D4ECD6-C65A-4262-9A08-6D9292F155A3}" dt="2021-06-16T16:31:53.228" v="2829" actId="20577"/>
      <pc:docMkLst>
        <pc:docMk/>
      </pc:docMkLst>
      <pc:sldChg chg="modSp mod">
        <pc:chgData name="Kathryn Sears" userId="484ccba2-b228-4f36-9c91-34d7b1375cfc" providerId="ADAL" clId="{96D4ECD6-C65A-4262-9A08-6D9292F155A3}" dt="2021-06-16T16:16:48.805" v="119" actId="1076"/>
        <pc:sldMkLst>
          <pc:docMk/>
          <pc:sldMk cId="933637976" sldId="259"/>
        </pc:sldMkLst>
        <pc:spChg chg="mod">
          <ac:chgData name="Kathryn Sears" userId="484ccba2-b228-4f36-9c91-34d7b1375cfc" providerId="ADAL" clId="{96D4ECD6-C65A-4262-9A08-6D9292F155A3}" dt="2021-06-16T16:16:48.805" v="119" actId="1076"/>
          <ac:spMkLst>
            <pc:docMk/>
            <pc:sldMk cId="933637976" sldId="259"/>
            <ac:spMk id="5" creationId="{1DB4DE49-3B66-5041-A1A7-0BE2B26CB056}"/>
          </ac:spMkLst>
        </pc:spChg>
      </pc:sldChg>
      <pc:sldChg chg="modSp mod modNotesTx">
        <pc:chgData name="Kathryn Sears" userId="484ccba2-b228-4f36-9c91-34d7b1375cfc" providerId="ADAL" clId="{96D4ECD6-C65A-4262-9A08-6D9292F155A3}" dt="2021-06-16T16:27:40.742" v="2299" actId="20577"/>
        <pc:sldMkLst>
          <pc:docMk/>
          <pc:sldMk cId="3100089195" sldId="269"/>
        </pc:sldMkLst>
        <pc:spChg chg="mod">
          <ac:chgData name="Kathryn Sears" userId="484ccba2-b228-4f36-9c91-34d7b1375cfc" providerId="ADAL" clId="{96D4ECD6-C65A-4262-9A08-6D9292F155A3}" dt="2021-06-16T16:16:41.678" v="118" actId="20577"/>
          <ac:spMkLst>
            <pc:docMk/>
            <pc:sldMk cId="3100089195" sldId="269"/>
            <ac:spMk id="2" creationId="{7E145B73-AC59-A144-A4F9-0C0002889CF2}"/>
          </ac:spMkLst>
        </pc:spChg>
      </pc:sldChg>
      <pc:sldChg chg="modNotesTx">
        <pc:chgData name="Kathryn Sears" userId="484ccba2-b228-4f36-9c91-34d7b1375cfc" providerId="ADAL" clId="{96D4ECD6-C65A-4262-9A08-6D9292F155A3}" dt="2021-06-16T16:16:21.362" v="60" actId="20577"/>
        <pc:sldMkLst>
          <pc:docMk/>
          <pc:sldMk cId="775902952" sldId="270"/>
        </pc:sldMkLst>
      </pc:sldChg>
      <pc:sldChg chg="modSp mod modNotesTx">
        <pc:chgData name="Kathryn Sears" userId="484ccba2-b228-4f36-9c91-34d7b1375cfc" providerId="ADAL" clId="{96D4ECD6-C65A-4262-9A08-6D9292F155A3}" dt="2021-06-16T16:20:21.716" v="943" actId="20577"/>
        <pc:sldMkLst>
          <pc:docMk/>
          <pc:sldMk cId="359043417" sldId="271"/>
        </pc:sldMkLst>
        <pc:spChg chg="mod">
          <ac:chgData name="Kathryn Sears" userId="484ccba2-b228-4f36-9c91-34d7b1375cfc" providerId="ADAL" clId="{96D4ECD6-C65A-4262-9A08-6D9292F155A3}" dt="2021-06-16T15:53:00.339" v="12" actId="20577"/>
          <ac:spMkLst>
            <pc:docMk/>
            <pc:sldMk cId="359043417" sldId="271"/>
            <ac:spMk id="5" creationId="{1DB4DE49-3B66-5041-A1A7-0BE2B26CB056}"/>
          </ac:spMkLst>
        </pc:spChg>
      </pc:sldChg>
      <pc:sldChg chg="modNotesTx">
        <pc:chgData name="Kathryn Sears" userId="484ccba2-b228-4f36-9c91-34d7b1375cfc" providerId="ADAL" clId="{96D4ECD6-C65A-4262-9A08-6D9292F155A3}" dt="2021-06-16T16:22:36.309" v="1514" actId="20577"/>
        <pc:sldMkLst>
          <pc:docMk/>
          <pc:sldMk cId="3156723572" sldId="283"/>
        </pc:sldMkLst>
      </pc:sldChg>
      <pc:sldChg chg="modNotesTx">
        <pc:chgData name="Kathryn Sears" userId="484ccba2-b228-4f36-9c91-34d7b1375cfc" providerId="ADAL" clId="{96D4ECD6-C65A-4262-9A08-6D9292F155A3}" dt="2021-06-16T16:28:48.425" v="2417" actId="20577"/>
        <pc:sldMkLst>
          <pc:docMk/>
          <pc:sldMk cId="2119976477" sldId="284"/>
        </pc:sldMkLst>
      </pc:sldChg>
      <pc:sldChg chg="modNotesTx">
        <pc:chgData name="Kathryn Sears" userId="484ccba2-b228-4f36-9c91-34d7b1375cfc" providerId="ADAL" clId="{96D4ECD6-C65A-4262-9A08-6D9292F155A3}" dt="2021-06-16T16:25:12.206" v="1872" actId="20577"/>
        <pc:sldMkLst>
          <pc:docMk/>
          <pc:sldMk cId="2241063383" sldId="287"/>
        </pc:sldMkLst>
      </pc:sldChg>
      <pc:sldChg chg="modNotesTx">
        <pc:chgData name="Kathryn Sears" userId="484ccba2-b228-4f36-9c91-34d7b1375cfc" providerId="ADAL" clId="{96D4ECD6-C65A-4262-9A08-6D9292F155A3}" dt="2021-06-16T16:26:30.846" v="1962" actId="20577"/>
        <pc:sldMkLst>
          <pc:docMk/>
          <pc:sldMk cId="112486026" sldId="288"/>
        </pc:sldMkLst>
      </pc:sldChg>
      <pc:sldChg chg="modNotesTx">
        <pc:chgData name="Kathryn Sears" userId="484ccba2-b228-4f36-9c91-34d7b1375cfc" providerId="ADAL" clId="{96D4ECD6-C65A-4262-9A08-6D9292F155A3}" dt="2021-06-16T16:29:26.213" v="2531" actId="5793"/>
        <pc:sldMkLst>
          <pc:docMk/>
          <pc:sldMk cId="31280782" sldId="291"/>
        </pc:sldMkLst>
      </pc:sldChg>
      <pc:sldChg chg="modNotesTx">
        <pc:chgData name="Kathryn Sears" userId="484ccba2-b228-4f36-9c91-34d7b1375cfc" providerId="ADAL" clId="{96D4ECD6-C65A-4262-9A08-6D9292F155A3}" dt="2021-06-16T16:30:50.001" v="2532" actId="6549"/>
        <pc:sldMkLst>
          <pc:docMk/>
          <pc:sldMk cId="1242338342" sldId="293"/>
        </pc:sldMkLst>
      </pc:sldChg>
      <pc:sldChg chg="modNotesTx">
        <pc:chgData name="Kathryn Sears" userId="484ccba2-b228-4f36-9c91-34d7b1375cfc" providerId="ADAL" clId="{96D4ECD6-C65A-4262-9A08-6D9292F155A3}" dt="2021-06-16T16:31:53.228" v="2829" actId="20577"/>
        <pc:sldMkLst>
          <pc:docMk/>
          <pc:sldMk cId="4238958501"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D7305-5F23-4343-9729-C2866A881BC7}" type="datetimeFigureOut">
              <a:rPr lang="en-US" smtClean="0"/>
              <a:t>6/16/2021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4D04F-510B-4B20-BE16-E1222B5D2739}" type="slidenum">
              <a:rPr lang="en-US" smtClean="0"/>
              <a:t>‹#›</a:t>
            </a:fld>
            <a:endParaRPr lang="en-US"/>
          </a:p>
        </p:txBody>
      </p:sp>
    </p:spTree>
    <p:extLst>
      <p:ext uri="{BB962C8B-B14F-4D97-AF65-F5344CB8AC3E}">
        <p14:creationId xmlns:p14="http://schemas.microsoft.com/office/powerpoint/2010/main" val="446218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delete this slide for internal use</a:t>
            </a:r>
          </a:p>
        </p:txBody>
      </p:sp>
      <p:sp>
        <p:nvSpPr>
          <p:cNvPr id="4" name="Slide Number Placeholder 3"/>
          <p:cNvSpPr>
            <a:spLocks noGrp="1"/>
          </p:cNvSpPr>
          <p:nvPr>
            <p:ph type="sldNum" sz="quarter" idx="5"/>
          </p:nvPr>
        </p:nvSpPr>
        <p:spPr/>
        <p:txBody>
          <a:bodyPr/>
          <a:lstStyle/>
          <a:p>
            <a:fld id="{3054D04F-510B-4B20-BE16-E1222B5D2739}" type="slidenum">
              <a:rPr lang="en-US" smtClean="0"/>
              <a:t>1</a:t>
            </a:fld>
            <a:endParaRPr lang="en-US"/>
          </a:p>
        </p:txBody>
      </p:sp>
    </p:spTree>
    <p:extLst>
      <p:ext uri="{BB962C8B-B14F-4D97-AF65-F5344CB8AC3E}">
        <p14:creationId xmlns:p14="http://schemas.microsoft.com/office/powerpoint/2010/main" val="3122019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OSHA – The Occupational Safety and Health Act, our company is required to try to keep our workplace free of hazards.</a:t>
            </a:r>
          </a:p>
          <a:p>
            <a:r>
              <a:rPr lang="en-US" dirty="0"/>
              <a:t>Each department has different requirements and potential hazards.</a:t>
            </a:r>
          </a:p>
          <a:p>
            <a:r>
              <a:rPr lang="en-US" dirty="0"/>
              <a:t>However the following areas are always important to review:</a:t>
            </a:r>
          </a:p>
          <a:p>
            <a:pPr marL="628650" lvl="1" indent="-457200">
              <a:buFont typeface="Arial" panose="020B0604020202020204" pitchFamily="34" charset="0"/>
              <a:buChar char="•"/>
            </a:pPr>
            <a:r>
              <a:rPr lang="en-US" altLang="en-US" sz="1200" dirty="0"/>
              <a:t>Keep your safety data sheets on chemicals updated</a:t>
            </a:r>
            <a:endParaRPr lang="en-US" altLang="en-US" sz="1200" b="1" dirty="0">
              <a:solidFill>
                <a:srgbClr val="474B56"/>
              </a:solidFill>
            </a:endParaRPr>
          </a:p>
          <a:p>
            <a:pPr marL="628650" lvl="1" indent="-457200">
              <a:buFont typeface="Arial" panose="020B0604020202020204" pitchFamily="34" charset="0"/>
              <a:buChar char="•"/>
            </a:pPr>
            <a:r>
              <a:rPr lang="en-US" altLang="en-US" sz="1200" dirty="0">
                <a:solidFill>
                  <a:srgbClr val="517790"/>
                </a:solidFill>
              </a:rPr>
              <a:t>Make sure your employees are trained to know where to find them</a:t>
            </a:r>
          </a:p>
          <a:p>
            <a:pPr marL="628650" lvl="1" indent="-457200">
              <a:buFont typeface="Arial" panose="020B0604020202020204" pitchFamily="34" charset="0"/>
              <a:buChar char="•"/>
            </a:pPr>
            <a:r>
              <a:rPr lang="en-US" altLang="en-US" sz="1200" dirty="0"/>
              <a:t>Notify employees of any specific safety processes for your area</a:t>
            </a:r>
          </a:p>
          <a:p>
            <a:pPr marL="628650" lvl="1" indent="-457200">
              <a:buFont typeface="Arial" panose="020B0604020202020204" pitchFamily="34" charset="0"/>
              <a:buChar char="•"/>
            </a:pPr>
            <a:r>
              <a:rPr lang="en-US" altLang="en-US" sz="1200" dirty="0"/>
              <a:t>Let them know about emergency exits, fire alarms, etc.</a:t>
            </a:r>
          </a:p>
          <a:p>
            <a:pPr marL="628650" lvl="1" indent="-457200">
              <a:buFont typeface="Arial" panose="020B0604020202020204" pitchFamily="34" charset="0"/>
              <a:buChar char="•"/>
            </a:pPr>
            <a:r>
              <a:rPr lang="en-US" altLang="en-US" sz="1200" dirty="0"/>
              <a:t>Immediately correct unsafe behavior.</a:t>
            </a:r>
          </a:p>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10</a:t>
            </a:fld>
            <a:endParaRPr lang="en-US"/>
          </a:p>
        </p:txBody>
      </p:sp>
    </p:spTree>
    <p:extLst>
      <p:ext uri="{BB962C8B-B14F-4D97-AF65-F5344CB8AC3E}">
        <p14:creationId xmlns:p14="http://schemas.microsoft.com/office/powerpoint/2010/main" val="2788192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prohibits taking employment action in retaliation for an employee reporting a concern about safety.</a:t>
            </a:r>
          </a:p>
          <a:p>
            <a:endParaRPr lang="en-US" dirty="0"/>
          </a:p>
          <a:p>
            <a:r>
              <a:rPr lang="en-US" dirty="0"/>
              <a:t>It is easy to get defensive when you feel an employee is criticizing you or the company, but they are doing their job and speaking up when they see something unsafe, so thank them.</a:t>
            </a:r>
          </a:p>
          <a:p>
            <a:endParaRPr lang="en-US" dirty="0"/>
          </a:p>
          <a:p>
            <a:r>
              <a:rPr lang="en-US" dirty="0"/>
              <a:t>It is our job to determine if the issue is unsafe or not and how to correct it. Some safety issues cannot be corrected. As a manager, even if it is a minor issue, fix it if possible and contact the appropriate department if you can’t correct it. And, as a manager, know that your job is to update your staff member on the issue and if and when it will be fixed.</a:t>
            </a:r>
          </a:p>
          <a:p>
            <a:endParaRPr lang="en-US" dirty="0"/>
          </a:p>
          <a:p>
            <a:r>
              <a:rPr lang="en-US" dirty="0"/>
              <a:t>Once reported, it is important to follow up if you do not hear back.</a:t>
            </a:r>
          </a:p>
        </p:txBody>
      </p:sp>
      <p:sp>
        <p:nvSpPr>
          <p:cNvPr id="4" name="Slide Number Placeholder 3"/>
          <p:cNvSpPr>
            <a:spLocks noGrp="1"/>
          </p:cNvSpPr>
          <p:nvPr>
            <p:ph type="sldNum" sz="quarter" idx="5"/>
          </p:nvPr>
        </p:nvSpPr>
        <p:spPr/>
        <p:txBody>
          <a:bodyPr/>
          <a:lstStyle/>
          <a:p>
            <a:fld id="{3054D04F-510B-4B20-BE16-E1222B5D2739}" type="slidenum">
              <a:rPr lang="en-US" smtClean="0"/>
              <a:t>11</a:t>
            </a:fld>
            <a:endParaRPr lang="en-US"/>
          </a:p>
        </p:txBody>
      </p:sp>
    </p:spTree>
    <p:extLst>
      <p:ext uri="{BB962C8B-B14F-4D97-AF65-F5344CB8AC3E}">
        <p14:creationId xmlns:p14="http://schemas.microsoft.com/office/powerpoint/2010/main" val="2794313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we will not frequently run into these types of events, but if someone gets injured and taken to the hospital after 5 on a Friday, you should contact a member of HR or Senior staff so that we can keep tabs on the situation. </a:t>
            </a:r>
          </a:p>
          <a:p>
            <a:endParaRPr lang="en-US" dirty="0"/>
          </a:p>
          <a:p>
            <a:r>
              <a:rPr lang="en-US" dirty="0"/>
              <a:t>Fatalities must be reported directly to OSHA within 8 hours, in-patient hospitalizations within 24 hours, Amputations and loss of eye – 24 hrs.</a:t>
            </a:r>
          </a:p>
        </p:txBody>
      </p:sp>
      <p:sp>
        <p:nvSpPr>
          <p:cNvPr id="4" name="Slide Number Placeholder 3"/>
          <p:cNvSpPr>
            <a:spLocks noGrp="1"/>
          </p:cNvSpPr>
          <p:nvPr>
            <p:ph type="sldNum" sz="quarter" idx="5"/>
          </p:nvPr>
        </p:nvSpPr>
        <p:spPr/>
        <p:txBody>
          <a:bodyPr/>
          <a:lstStyle/>
          <a:p>
            <a:fld id="{3054D04F-510B-4B20-BE16-E1222B5D2739}" type="slidenum">
              <a:rPr lang="en-US" smtClean="0"/>
              <a:t>12</a:t>
            </a:fld>
            <a:endParaRPr lang="en-US"/>
          </a:p>
        </p:txBody>
      </p:sp>
    </p:spTree>
    <p:extLst>
      <p:ext uri="{BB962C8B-B14F-4D97-AF65-F5344CB8AC3E}">
        <p14:creationId xmlns:p14="http://schemas.microsoft.com/office/powerpoint/2010/main" val="4199514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year, HR /Safety will send you an OSHA 300A form which lists information </a:t>
            </a:r>
            <a:r>
              <a:rPr lang="en-US" u="sng" dirty="0"/>
              <a:t>by location</a:t>
            </a:r>
            <a:r>
              <a:rPr lang="en-US" dirty="0"/>
              <a:t> related to time lost and days missed for work injuries.</a:t>
            </a:r>
          </a:p>
          <a:p>
            <a:endParaRPr lang="en-US" dirty="0"/>
          </a:p>
          <a:p>
            <a:r>
              <a:rPr lang="en-US" dirty="0"/>
              <a:t>OSHA inspectors would expect to see  that posted between Feb 1 to Apr 30 and at the end of the posting period, you should send the form back to HR.</a:t>
            </a:r>
          </a:p>
          <a:p>
            <a:endParaRPr lang="en-US" dirty="0"/>
          </a:p>
          <a:p>
            <a:r>
              <a:rPr lang="en-US" dirty="0"/>
              <a:t>It can be posted on your bulletin board or another space clearly seen by employees.</a:t>
            </a:r>
          </a:p>
        </p:txBody>
      </p:sp>
      <p:sp>
        <p:nvSpPr>
          <p:cNvPr id="4" name="Slide Number Placeholder 3"/>
          <p:cNvSpPr>
            <a:spLocks noGrp="1"/>
          </p:cNvSpPr>
          <p:nvPr>
            <p:ph type="sldNum" sz="quarter" idx="5"/>
          </p:nvPr>
        </p:nvSpPr>
        <p:spPr/>
        <p:txBody>
          <a:bodyPr/>
          <a:lstStyle/>
          <a:p>
            <a:fld id="{3054D04F-510B-4B20-BE16-E1222B5D2739}" type="slidenum">
              <a:rPr lang="en-US" smtClean="0"/>
              <a:t>13</a:t>
            </a:fld>
            <a:endParaRPr lang="en-US"/>
          </a:p>
        </p:txBody>
      </p:sp>
    </p:spTree>
    <p:extLst>
      <p:ext uri="{BB962C8B-B14F-4D97-AF65-F5344CB8AC3E}">
        <p14:creationId xmlns:p14="http://schemas.microsoft.com/office/powerpoint/2010/main" val="620017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do get an OSHA inspection, it may just be a random, scheduled inspection, or it may be in response to an employee complaint. </a:t>
            </a:r>
          </a:p>
          <a:p>
            <a:endParaRPr lang="en-US" dirty="0"/>
          </a:p>
          <a:p>
            <a:r>
              <a:rPr lang="en-US" dirty="0"/>
              <a:t>Either way, you will likely be involved as will your employees. </a:t>
            </a:r>
          </a:p>
          <a:p>
            <a:endParaRPr lang="en-US" dirty="0"/>
          </a:p>
          <a:p>
            <a:r>
              <a:rPr lang="en-US" dirty="0"/>
              <a:t>If you have an OSHA inspector show up at your site, it is important that you immediately get in touch with a member of senior staff or HR. We will ensure an appropriate team member is at your site if possible to walk through the site with the inspector. </a:t>
            </a:r>
          </a:p>
          <a:p>
            <a:endParaRPr lang="en-US" dirty="0"/>
          </a:p>
          <a:p>
            <a:r>
              <a:rPr lang="en-US" dirty="0"/>
              <a:t>It is important that we authenticate that the person is actually an OSHA inspector. </a:t>
            </a:r>
          </a:p>
          <a:p>
            <a:endParaRPr lang="en-US" dirty="0"/>
          </a:p>
          <a:p>
            <a:r>
              <a:rPr lang="en-US" dirty="0"/>
              <a:t>Remember that while we definitely want you to be cooperative, polite and respond to questions, providing excessive information may not be helpful. </a:t>
            </a:r>
            <a:endParaRPr lang="en-US" dirty="0">
              <a:cs typeface="Calibri"/>
            </a:endParaRPr>
          </a:p>
          <a:p>
            <a:endParaRPr lang="en-US" dirty="0"/>
          </a:p>
          <a:p>
            <a:r>
              <a:rPr lang="en-US" dirty="0"/>
              <a:t>We want the inspector to learn all they need to know. The best way to do that is by focusing on answering their questions in the most direct, brief way possible without a lot of embellishment. While they may be focused on one area, anything we say may cause them to look at other areas.</a:t>
            </a:r>
          </a:p>
        </p:txBody>
      </p:sp>
      <p:sp>
        <p:nvSpPr>
          <p:cNvPr id="4" name="Slide Number Placeholder 3"/>
          <p:cNvSpPr>
            <a:spLocks noGrp="1"/>
          </p:cNvSpPr>
          <p:nvPr>
            <p:ph type="sldNum" sz="quarter" idx="5"/>
          </p:nvPr>
        </p:nvSpPr>
        <p:spPr/>
        <p:txBody>
          <a:bodyPr/>
          <a:lstStyle/>
          <a:p>
            <a:fld id="{3054D04F-510B-4B20-BE16-E1222B5D2739}" type="slidenum">
              <a:rPr lang="en-US" smtClean="0"/>
              <a:t>14</a:t>
            </a:fld>
            <a:endParaRPr lang="en-US"/>
          </a:p>
        </p:txBody>
      </p:sp>
    </p:spTree>
    <p:extLst>
      <p:ext uri="{BB962C8B-B14F-4D97-AF65-F5344CB8AC3E}">
        <p14:creationId xmlns:p14="http://schemas.microsoft.com/office/powerpoint/2010/main" val="1002555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talked about two times when drug testing is normally required: a visit to the medical provider at the time of an incident resulting in an employee’s injury and also anytime an employee injures others or property.</a:t>
            </a:r>
          </a:p>
          <a:p>
            <a:endParaRPr lang="en-US" dirty="0"/>
          </a:p>
          <a:p>
            <a:r>
              <a:rPr lang="en-US" dirty="0"/>
              <a:t>Let’s also talk about reasonable suspicion: </a:t>
            </a:r>
          </a:p>
          <a:p>
            <a:endParaRPr lang="en-US" dirty="0"/>
          </a:p>
          <a:p>
            <a:r>
              <a:rPr lang="en-US" dirty="0"/>
              <a:t>Keeping the workplace drug free is an important element of a safety program. </a:t>
            </a:r>
          </a:p>
          <a:p>
            <a:endParaRPr lang="en-US" dirty="0"/>
          </a:p>
          <a:p>
            <a:r>
              <a:rPr lang="en-US" dirty="0"/>
              <a:t>Often you may have suspicion of drug or alcohol use, and it is best to immediately address it and not overlook it. </a:t>
            </a:r>
          </a:p>
          <a:p>
            <a:endParaRPr lang="en-US" dirty="0"/>
          </a:p>
          <a:p>
            <a:r>
              <a:rPr lang="en-US" dirty="0"/>
              <a:t>Always contact human resources before you send anyone for a reasonable suspicion drug test. </a:t>
            </a:r>
          </a:p>
          <a:p>
            <a:endParaRPr lang="en-US" dirty="0"/>
          </a:p>
          <a:p>
            <a:r>
              <a:rPr lang="en-US" dirty="0"/>
              <a:t>These should not be used for anonymous accusations or he said /she said situations. </a:t>
            </a:r>
          </a:p>
          <a:p>
            <a:endParaRPr lang="en-US" dirty="0"/>
          </a:p>
          <a:p>
            <a:r>
              <a:rPr lang="en-US" dirty="0"/>
              <a:t>Human resources and management will talk together about how reasonable the suspicion is. </a:t>
            </a:r>
          </a:p>
          <a:p>
            <a:endParaRPr lang="en-US" dirty="0"/>
          </a:p>
          <a:p>
            <a:r>
              <a:rPr lang="en-US" dirty="0"/>
              <a:t>We will do this rapidly because delay can cause the employee levels of the drug to drop in their system and also because we don’t want somebody to continue working if we feel they are not working safely. </a:t>
            </a:r>
          </a:p>
          <a:p>
            <a:endParaRPr lang="en-US" dirty="0"/>
          </a:p>
          <a:p>
            <a:r>
              <a:rPr lang="en-US" dirty="0"/>
              <a:t>In a reasonable suspicion drug test you will transport (or have them transported) to the employee to the drug test and you should also let them know that refusing to drug test may result in termination.</a:t>
            </a:r>
            <a:endParaRPr lang="en-US" dirty="0">
              <a:cs typeface="Calibri"/>
            </a:endParaRPr>
          </a:p>
        </p:txBody>
      </p:sp>
      <p:sp>
        <p:nvSpPr>
          <p:cNvPr id="4" name="Slide Number Placeholder 3"/>
          <p:cNvSpPr>
            <a:spLocks noGrp="1"/>
          </p:cNvSpPr>
          <p:nvPr>
            <p:ph type="sldNum" sz="quarter" idx="5"/>
          </p:nvPr>
        </p:nvSpPr>
        <p:spPr/>
        <p:txBody>
          <a:bodyPr/>
          <a:lstStyle/>
          <a:p>
            <a:fld id="{3054D04F-510B-4B20-BE16-E1222B5D2739}" type="slidenum">
              <a:rPr lang="en-US" smtClean="0"/>
              <a:t>15</a:t>
            </a:fld>
            <a:endParaRPr lang="en-US"/>
          </a:p>
        </p:txBody>
      </p:sp>
    </p:spTree>
    <p:extLst>
      <p:ext uri="{BB962C8B-B14F-4D97-AF65-F5344CB8AC3E}">
        <p14:creationId xmlns:p14="http://schemas.microsoft.com/office/powerpoint/2010/main" val="2125156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safety issues are management issues.</a:t>
            </a:r>
          </a:p>
          <a:p>
            <a:endParaRPr lang="en-US" dirty="0"/>
          </a:p>
          <a:p>
            <a:r>
              <a:rPr lang="en-US" dirty="0"/>
              <a:t>If an employee is allowed to perform unsafely and a manager is unaware of their department’s operations or safety issues, it is their responsibility.</a:t>
            </a:r>
          </a:p>
          <a:p>
            <a:endParaRPr lang="en-US" dirty="0"/>
          </a:p>
          <a:p>
            <a:r>
              <a:rPr lang="en-US" dirty="0"/>
              <a:t>However, it is not just your job to keep an eye on safety. Develop a safety culture by talking about safety – point out good, safe behavior and make a point of correcting safety issues.</a:t>
            </a:r>
          </a:p>
          <a:p>
            <a:endParaRPr lang="en-US" dirty="0"/>
          </a:p>
          <a:p>
            <a:r>
              <a:rPr lang="en-US" dirty="0"/>
              <a:t>Encourage your employees to do the same and thank them when they do. Then follow up with them even if you are waiting to hear back from a repair person. They will feel that reporting safety issues is not a good use of their time if they never see anything happen.</a:t>
            </a:r>
          </a:p>
          <a:p>
            <a:endParaRPr lang="en-US" dirty="0"/>
          </a:p>
          <a:p>
            <a:r>
              <a:rPr lang="en-US" dirty="0"/>
              <a:t>If you see safety issues, unsafe behavior, or just odd behavior that might demonstrate someone is overly tired or drugged, don’t delay. Just have a conversation or fix it.</a:t>
            </a:r>
          </a:p>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16</a:t>
            </a:fld>
            <a:endParaRPr lang="en-US"/>
          </a:p>
        </p:txBody>
      </p:sp>
    </p:spTree>
    <p:extLst>
      <p:ext uri="{BB962C8B-B14F-4D97-AF65-F5344CB8AC3E}">
        <p14:creationId xmlns:p14="http://schemas.microsoft.com/office/powerpoint/2010/main" val="553109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Seriously unsafe activities or ongoing issues should mean talking to HR about disciplinary action.</a:t>
            </a:r>
          </a:p>
          <a:p>
            <a:endParaRPr lang="en-US" dirty="0"/>
          </a:p>
          <a:p>
            <a:r>
              <a:rPr lang="en-US" dirty="0"/>
              <a:t>Remember, if you have permitted behavior all along without addressing it every time you are setting the wrong example.</a:t>
            </a:r>
          </a:p>
          <a:p>
            <a:endParaRPr lang="en-US" dirty="0"/>
          </a:p>
          <a:p>
            <a:r>
              <a:rPr lang="en-US" dirty="0"/>
              <a:t>Get on track, be quick and respectful about corrections, and once you know the employee is trained, discipline should happen when appropriate.</a:t>
            </a:r>
          </a:p>
          <a:p>
            <a:endParaRPr lang="en-US" dirty="0"/>
          </a:p>
          <a:p>
            <a:r>
              <a:rPr lang="en-US" dirty="0"/>
              <a:t>The failure to act is our biggest risk as a company and safety is a part of all of our jobs.</a:t>
            </a:r>
          </a:p>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17</a:t>
            </a:fld>
            <a:endParaRPr lang="en-US"/>
          </a:p>
        </p:txBody>
      </p:sp>
    </p:spTree>
    <p:extLst>
      <p:ext uri="{BB962C8B-B14F-4D97-AF65-F5344CB8AC3E}">
        <p14:creationId xmlns:p14="http://schemas.microsoft.com/office/powerpoint/2010/main" val="2610125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54D04F-510B-4B20-BE16-E1222B5D2739}" type="slidenum">
              <a:rPr lang="en-US" smtClean="0"/>
              <a:t>18</a:t>
            </a:fld>
            <a:endParaRPr lang="en-US"/>
          </a:p>
        </p:txBody>
      </p:sp>
    </p:spTree>
    <p:extLst>
      <p:ext uri="{BB962C8B-B14F-4D97-AF65-F5344CB8AC3E}">
        <p14:creationId xmlns:p14="http://schemas.microsoft.com/office/powerpoint/2010/main" val="3698659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name, date, etc. to this slide to customize.</a:t>
            </a:r>
          </a:p>
          <a:p>
            <a:endParaRPr lang="en-US" dirty="0"/>
          </a:p>
          <a:p>
            <a:r>
              <a:rPr lang="en-US" dirty="0"/>
              <a:t>REVIEW THIS TRAINING IN DETAIL – You may need to adjust for your particular company/industry. There are OSHA requirements and safety requirements that are not required of ALL industry and Catapult is not aware of your own companies’ training protocols that may be handled separate from this one.]</a:t>
            </a:r>
          </a:p>
        </p:txBody>
      </p:sp>
      <p:sp>
        <p:nvSpPr>
          <p:cNvPr id="4" name="Slide Number Placeholder 3"/>
          <p:cNvSpPr>
            <a:spLocks noGrp="1"/>
          </p:cNvSpPr>
          <p:nvPr>
            <p:ph type="sldNum" sz="quarter" idx="5"/>
          </p:nvPr>
        </p:nvSpPr>
        <p:spPr/>
        <p:txBody>
          <a:bodyPr/>
          <a:lstStyle/>
          <a:p>
            <a:fld id="{3054D04F-510B-4B20-BE16-E1222B5D2739}" type="slidenum">
              <a:rPr lang="en-US" smtClean="0"/>
              <a:t>2</a:t>
            </a:fld>
            <a:endParaRPr lang="en-US"/>
          </a:p>
        </p:txBody>
      </p:sp>
    </p:spTree>
    <p:extLst>
      <p:ext uri="{BB962C8B-B14F-4D97-AF65-F5344CB8AC3E}">
        <p14:creationId xmlns:p14="http://schemas.microsoft.com/office/powerpoint/2010/main" val="1419826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8513" lvl="1" indent="-341313">
              <a:defRPr/>
            </a:pPr>
            <a:r>
              <a:rPr lang="en-US" sz="1200" dirty="0">
                <a:solidFill>
                  <a:srgbClr val="517790"/>
                </a:solidFill>
              </a:rPr>
              <a:t>Today, we will talk about what supervisors need to know related to:</a:t>
            </a:r>
          </a:p>
          <a:p>
            <a:pPr marL="798513" lvl="1" indent="-341313">
              <a:defRPr/>
            </a:pPr>
            <a:r>
              <a:rPr lang="en-US" sz="1200" dirty="0">
                <a:solidFill>
                  <a:srgbClr val="517790"/>
                </a:solidFill>
              </a:rPr>
              <a:t>Workers’ Compensation </a:t>
            </a:r>
          </a:p>
          <a:p>
            <a:pPr marL="798513" lvl="1" indent="-341313">
              <a:defRPr/>
            </a:pPr>
            <a:r>
              <a:rPr lang="en-US" sz="1200" dirty="0">
                <a:solidFill>
                  <a:srgbClr val="517790"/>
                </a:solidFill>
              </a:rPr>
              <a:t>OSHA and Safety Requirements</a:t>
            </a:r>
          </a:p>
          <a:p>
            <a:pPr marL="798513" lvl="1" indent="-341313">
              <a:defRPr/>
            </a:pPr>
            <a:r>
              <a:rPr lang="en-US" sz="1200" dirty="0">
                <a:solidFill>
                  <a:srgbClr val="517790"/>
                </a:solidFill>
              </a:rPr>
              <a:t>And Drug and Alcohol Policies &amp; Testing</a:t>
            </a:r>
            <a:endParaRPr lang="en-US" sz="1200" b="1" dirty="0">
              <a:solidFill>
                <a:srgbClr val="517790"/>
              </a:solidFill>
            </a:endParaRPr>
          </a:p>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3</a:t>
            </a:fld>
            <a:endParaRPr lang="en-US"/>
          </a:p>
        </p:txBody>
      </p:sp>
    </p:spTree>
    <p:extLst>
      <p:ext uri="{BB962C8B-B14F-4D97-AF65-F5344CB8AC3E}">
        <p14:creationId xmlns:p14="http://schemas.microsoft.com/office/powerpoint/2010/main" val="294737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Workers Compensation is handled through an insurance carrier, similar to a short term disability plan for work related illnesses. </a:t>
            </a:r>
          </a:p>
          <a:p>
            <a:endParaRPr lang="en-US" dirty="0"/>
          </a:p>
          <a:p>
            <a:r>
              <a:rPr lang="en-US" dirty="0"/>
              <a:t>Short term disability does not cover illnesses and injuries that are work related; Workers Compensation does.</a:t>
            </a:r>
          </a:p>
          <a:p>
            <a:endParaRPr lang="en-US" dirty="0"/>
          </a:p>
          <a:p>
            <a:r>
              <a:rPr lang="en-US" dirty="0"/>
              <a:t>You should avoid detailed discussions about what W Comp covers with employees. </a:t>
            </a:r>
          </a:p>
          <a:p>
            <a:endParaRPr lang="en-US" dirty="0"/>
          </a:p>
          <a:p>
            <a:r>
              <a:rPr lang="en-US" dirty="0"/>
              <a:t>They will have an assigned Workers’ Comp representative to answer all of their questions. </a:t>
            </a:r>
          </a:p>
          <a:p>
            <a:endParaRPr lang="en-US" dirty="0"/>
          </a:p>
          <a:p>
            <a:r>
              <a:rPr lang="en-US" dirty="0"/>
              <a:t>But in general, WC will cover the first doctor’s visit to an authorized provider and any follow up treatment. The carrier has to decide whether the injury is compensable and review any referral requests, so it is possible that medical treatment may not be covered in every case after the first visit if the case is not approved.</a:t>
            </a:r>
          </a:p>
          <a:p>
            <a:endParaRPr lang="en-US" dirty="0"/>
          </a:p>
          <a:p>
            <a:r>
              <a:rPr lang="en-US" dirty="0"/>
              <a:t>Workers Comp also will cover some portion of the employee’s wages after a waiting period – it does not cover wages at 100%.</a:t>
            </a:r>
          </a:p>
        </p:txBody>
      </p:sp>
      <p:sp>
        <p:nvSpPr>
          <p:cNvPr id="4" name="Slide Number Placeholder 3"/>
          <p:cNvSpPr>
            <a:spLocks noGrp="1"/>
          </p:cNvSpPr>
          <p:nvPr>
            <p:ph type="sldNum" sz="quarter" idx="5"/>
          </p:nvPr>
        </p:nvSpPr>
        <p:spPr/>
        <p:txBody>
          <a:bodyPr/>
          <a:lstStyle/>
          <a:p>
            <a:fld id="{3054D04F-510B-4B20-BE16-E1222B5D2739}" type="slidenum">
              <a:rPr lang="en-US" smtClean="0"/>
              <a:t>4</a:t>
            </a:fld>
            <a:endParaRPr lang="en-US"/>
          </a:p>
        </p:txBody>
      </p:sp>
    </p:spTree>
    <p:extLst>
      <p:ext uri="{BB962C8B-B14F-4D97-AF65-F5344CB8AC3E}">
        <p14:creationId xmlns:p14="http://schemas.microsoft.com/office/powerpoint/2010/main" val="2041607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Work-related incidents are those sustained due to being employed at a company. </a:t>
            </a:r>
          </a:p>
          <a:p>
            <a:endParaRPr lang="en-US" dirty="0"/>
          </a:p>
          <a:p>
            <a:r>
              <a:rPr lang="en-US" dirty="0"/>
              <a:t>There is no hard and fast line, and the rules are very complicated. </a:t>
            </a:r>
          </a:p>
          <a:p>
            <a:endParaRPr lang="en-US" dirty="0"/>
          </a:p>
          <a:p>
            <a:r>
              <a:rPr lang="en-US" dirty="0"/>
              <a:t>However, it is very important that if an employee is off the clock, other than on a company break, they are clocked out. </a:t>
            </a:r>
          </a:p>
          <a:p>
            <a:endParaRPr lang="en-US" dirty="0"/>
          </a:p>
          <a:p>
            <a:r>
              <a:rPr lang="en-US" dirty="0"/>
              <a:t>If you learn that the incident occurred while on break, you also need to make that clear in your report to HR or the carrier. In many cases, these may not be compensable. It is important to note any unusual discoveries you make. For example, if an employee said a few days earlier that they had hurt their finger at home, and is now saying that they hurt it on the job, make sure to include that in your report.</a:t>
            </a:r>
          </a:p>
          <a:p>
            <a:endParaRPr lang="en-US" dirty="0"/>
          </a:p>
          <a:p>
            <a:r>
              <a:rPr lang="en-US" dirty="0"/>
              <a:t>There are certain circumstances when something that occurs during work may not be Workers Comp, but let the carrier decide that. </a:t>
            </a:r>
          </a:p>
          <a:p>
            <a:endParaRPr lang="en-US" dirty="0"/>
          </a:p>
          <a:p>
            <a:r>
              <a:rPr lang="en-US" dirty="0"/>
              <a:t>Drug testing after injuries and accidents is helpful because if the employee’s injury truly was impacted by drinking or an illegal substance, that could mean that WC does not apply. </a:t>
            </a:r>
          </a:p>
          <a:p>
            <a:endParaRPr lang="en-US" dirty="0"/>
          </a:p>
          <a:p>
            <a:r>
              <a:rPr lang="en-US" dirty="0"/>
              <a:t>If an employee intends to harm someone or themselves, that is not WC either. However, it is important to let the carrier make these decisions as it is their job.</a:t>
            </a:r>
          </a:p>
          <a:p>
            <a:endParaRPr lang="en-US" dirty="0"/>
          </a:p>
          <a:p>
            <a:r>
              <a:rPr lang="en-US" dirty="0"/>
              <a:t>(IF YOU HAVE SPECIFIC REQUIREMENTS FOR YOUR MANAGERS RELATED TO HOW TO REPORT/WHEN TO DRUG TEST, MAKE THOSE CLEAR AND GIVE THEM A WRITTEN TOOL TO HELP THEM IN THE CASE OF AN INJURY. OR JUST TELL THEM TO CALL HR EACH TIME.)</a:t>
            </a:r>
          </a:p>
        </p:txBody>
      </p:sp>
      <p:sp>
        <p:nvSpPr>
          <p:cNvPr id="4" name="Slide Number Placeholder 3"/>
          <p:cNvSpPr>
            <a:spLocks noGrp="1"/>
          </p:cNvSpPr>
          <p:nvPr>
            <p:ph type="sldNum" sz="quarter" idx="5"/>
          </p:nvPr>
        </p:nvSpPr>
        <p:spPr/>
        <p:txBody>
          <a:bodyPr/>
          <a:lstStyle/>
          <a:p>
            <a:fld id="{3054D04F-510B-4B20-BE16-E1222B5D2739}" type="slidenum">
              <a:rPr lang="en-US" smtClean="0"/>
              <a:t>5</a:t>
            </a:fld>
            <a:endParaRPr lang="en-US"/>
          </a:p>
        </p:txBody>
      </p:sp>
    </p:spTree>
    <p:extLst>
      <p:ext uri="{BB962C8B-B14F-4D97-AF65-F5344CB8AC3E}">
        <p14:creationId xmlns:p14="http://schemas.microsoft.com/office/powerpoint/2010/main" val="1611473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report every report of an injury or illness that has any potential to be work related. If someone mentions an injury that is specifically not work related, it doesn’t hurt to make a note in your file that the employee was absent due to “hurt back at home” or just indicate the situation was non work-related.</a:t>
            </a:r>
          </a:p>
          <a:p>
            <a:endParaRPr lang="en-US" dirty="0"/>
          </a:p>
          <a:p>
            <a:r>
              <a:rPr lang="en-US" dirty="0"/>
              <a:t>If you suspect an injury at work, just ask the question. It is better to know now and be able to investigate than to avoid the issue.</a:t>
            </a:r>
          </a:p>
          <a:p>
            <a:endParaRPr lang="en-US" dirty="0"/>
          </a:p>
          <a:p>
            <a:r>
              <a:rPr lang="en-US" dirty="0"/>
              <a:t>Report near misses (where someone COULD HAVE BEEN injured) as well true injuries to a safety department member. It is important that we identify potential issues and correct them before injuries happen.</a:t>
            </a:r>
          </a:p>
          <a:p>
            <a:endParaRPr lang="en-US" dirty="0"/>
          </a:p>
          <a:p>
            <a:r>
              <a:rPr lang="en-US" dirty="0"/>
              <a:t>If someone is injured at work, always take emergency steps if they are needed. Refer to a provider when the employee indicates in words or in the injury itself that this could grow into a larger situation. For example, they say they need some time off to rest, it looks like they may require medical support beyond a band aid or ice pack. If someone hurts other people or property or equipment, then in most cases, this is a situation where they should have a drug test immediately.</a:t>
            </a:r>
          </a:p>
          <a:p>
            <a:endParaRPr lang="en-US" dirty="0"/>
          </a:p>
          <a:p>
            <a:r>
              <a:rPr lang="en-US" dirty="0"/>
              <a:t>[IF YOU REQUIRE DRUG TESTING]: Drug testing at the time of the injury is important, and if the employee does not want to go to the doctor, explain to them it is a part of the job to protect them and the company. If they continue to decline, contact HR.</a:t>
            </a:r>
          </a:p>
        </p:txBody>
      </p:sp>
      <p:sp>
        <p:nvSpPr>
          <p:cNvPr id="4" name="Slide Number Placeholder 3"/>
          <p:cNvSpPr>
            <a:spLocks noGrp="1"/>
          </p:cNvSpPr>
          <p:nvPr>
            <p:ph type="sldNum" sz="quarter" idx="5"/>
          </p:nvPr>
        </p:nvSpPr>
        <p:spPr/>
        <p:txBody>
          <a:bodyPr/>
          <a:lstStyle/>
          <a:p>
            <a:fld id="{3054D04F-510B-4B20-BE16-E1222B5D2739}" type="slidenum">
              <a:rPr lang="en-US" smtClean="0"/>
              <a:t>6</a:t>
            </a:fld>
            <a:endParaRPr lang="en-US"/>
          </a:p>
        </p:txBody>
      </p:sp>
    </p:spTree>
    <p:extLst>
      <p:ext uri="{BB962C8B-B14F-4D97-AF65-F5344CB8AC3E}">
        <p14:creationId xmlns:p14="http://schemas.microsoft.com/office/powerpoint/2010/main" val="3986013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what, notify HR and/or safety of any injury or illness. </a:t>
            </a:r>
          </a:p>
          <a:p>
            <a:endParaRPr lang="en-US" dirty="0"/>
          </a:p>
          <a:p>
            <a:r>
              <a:rPr lang="en-US" dirty="0"/>
              <a:t>Always document what occurred and fix anything that could cause future issues. It is important that if a chair, for example, was said to malfunction and cause the injury, that you set that chair aside so we can look at it as a part of the investigation. Don’t get rid of evidence, but don’t let it harm others.</a:t>
            </a:r>
          </a:p>
          <a:p>
            <a:endParaRPr lang="en-US" dirty="0"/>
          </a:p>
          <a:p>
            <a:r>
              <a:rPr lang="en-US" dirty="0"/>
              <a:t>HR will report the incident to the WC carrier if appropriate. </a:t>
            </a:r>
          </a:p>
          <a:p>
            <a:endParaRPr lang="en-US" dirty="0"/>
          </a:p>
          <a:p>
            <a:r>
              <a:rPr lang="en-US" dirty="0"/>
              <a:t>They may choose to investigate even if there was no medical treatment, just so that if the issue balloons into something more in the future, they have a record of an investigation on file. Reporting also allows them to help the employee quickly. Be aware you may hear from the carrier to get your understanding of events.</a:t>
            </a:r>
          </a:p>
        </p:txBody>
      </p:sp>
      <p:sp>
        <p:nvSpPr>
          <p:cNvPr id="4" name="Slide Number Placeholder 3"/>
          <p:cNvSpPr>
            <a:spLocks noGrp="1"/>
          </p:cNvSpPr>
          <p:nvPr>
            <p:ph type="sldNum" sz="quarter" idx="5"/>
          </p:nvPr>
        </p:nvSpPr>
        <p:spPr/>
        <p:txBody>
          <a:bodyPr/>
          <a:lstStyle/>
          <a:p>
            <a:fld id="{3054D04F-510B-4B20-BE16-E1222B5D2739}" type="slidenum">
              <a:rPr lang="en-US" smtClean="0"/>
              <a:t>7</a:t>
            </a:fld>
            <a:endParaRPr lang="en-US"/>
          </a:p>
        </p:txBody>
      </p:sp>
    </p:spTree>
    <p:extLst>
      <p:ext uri="{BB962C8B-B14F-4D97-AF65-F5344CB8AC3E}">
        <p14:creationId xmlns:p14="http://schemas.microsoft.com/office/powerpoint/2010/main" val="3269434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your employees know who our carrier is, and that their first visit to the provider we refer them to is covered by WC. They also need to know that if they need future medical help, they should contact the carrier and get approval. They should send all doctor’s notes to HR immediately. If you get a note, send it to HR.</a:t>
            </a:r>
          </a:p>
        </p:txBody>
      </p:sp>
      <p:sp>
        <p:nvSpPr>
          <p:cNvPr id="4" name="Slide Number Placeholder 3"/>
          <p:cNvSpPr>
            <a:spLocks noGrp="1"/>
          </p:cNvSpPr>
          <p:nvPr>
            <p:ph type="sldNum" sz="quarter" idx="5"/>
          </p:nvPr>
        </p:nvSpPr>
        <p:spPr/>
        <p:txBody>
          <a:bodyPr/>
          <a:lstStyle/>
          <a:p>
            <a:fld id="{3054D04F-510B-4B20-BE16-E1222B5D2739}" type="slidenum">
              <a:rPr lang="en-US" smtClean="0"/>
              <a:t>8</a:t>
            </a:fld>
            <a:endParaRPr lang="en-US"/>
          </a:p>
        </p:txBody>
      </p:sp>
    </p:spTree>
    <p:extLst>
      <p:ext uri="{BB962C8B-B14F-4D97-AF65-F5344CB8AC3E}">
        <p14:creationId xmlns:p14="http://schemas.microsoft.com/office/powerpoint/2010/main" val="4062136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receive a note from an employee writing the employee out of work, CALL HR.</a:t>
            </a:r>
          </a:p>
          <a:p>
            <a:r>
              <a:rPr lang="en-US" dirty="0"/>
              <a:t>Any time away from work can cause our insurance costs to increase, so if we can work with the doctor and see if there is any potential modified duty option, we will do that.</a:t>
            </a:r>
          </a:p>
          <a:p>
            <a:endParaRPr lang="en-US" dirty="0"/>
          </a:p>
          <a:p>
            <a:r>
              <a:rPr lang="en-US" dirty="0"/>
              <a:t>If you receive a note stating the employee needs “modified duty”, call HR. If approved, it is your job to keep an eye on the employee. It is always best to have their duties in writing, signed by the employee. We do not want them to get injured, so if they are not abiding by their restrictions, you need to immediately let them know. If it continues, let HR know.</a:t>
            </a:r>
          </a:p>
          <a:p>
            <a:endParaRPr lang="en-US" dirty="0"/>
          </a:p>
          <a:p>
            <a:r>
              <a:rPr lang="en-US" dirty="0"/>
              <a:t>Employees may return to work, go back out of work or change restrictions – Always notify HR immediately.</a:t>
            </a:r>
          </a:p>
        </p:txBody>
      </p:sp>
      <p:sp>
        <p:nvSpPr>
          <p:cNvPr id="4" name="Slide Number Placeholder 3"/>
          <p:cNvSpPr>
            <a:spLocks noGrp="1"/>
          </p:cNvSpPr>
          <p:nvPr>
            <p:ph type="sldNum" sz="quarter" idx="5"/>
          </p:nvPr>
        </p:nvSpPr>
        <p:spPr/>
        <p:txBody>
          <a:bodyPr/>
          <a:lstStyle/>
          <a:p>
            <a:fld id="{3054D04F-510B-4B20-BE16-E1222B5D2739}" type="slidenum">
              <a:rPr lang="en-US" smtClean="0"/>
              <a:t>9</a:t>
            </a:fld>
            <a:endParaRPr lang="en-US"/>
          </a:p>
        </p:txBody>
      </p:sp>
    </p:spTree>
    <p:extLst>
      <p:ext uri="{BB962C8B-B14F-4D97-AF65-F5344CB8AC3E}">
        <p14:creationId xmlns:p14="http://schemas.microsoft.com/office/powerpoint/2010/main" val="3938410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3E0052"/>
        </a:solidFill>
        <a:effectLst/>
      </p:bgPr>
    </p:bg>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5675E670-1786-244B-948A-336B04C432AC}"/>
              </a:ext>
            </a:extLst>
          </p:cNvPr>
          <p:cNvPicPr>
            <a:picLocks noChangeAspect="1"/>
          </p:cNvPicPr>
          <p:nvPr userDrawn="1"/>
        </p:nvPicPr>
        <p:blipFill rotWithShape="1">
          <a:blip r:embed="rId2">
            <a:duotone>
              <a:prstClr val="black"/>
              <a:schemeClr val="accent3">
                <a:tint val="45000"/>
                <a:satMod val="400000"/>
              </a:schemeClr>
            </a:duotone>
            <a:alphaModFix amt="20000"/>
          </a:blip>
          <a:srcRect l="85429" b="48696"/>
          <a:stretch/>
        </p:blipFill>
        <p:spPr>
          <a:xfrm>
            <a:off x="13554138" y="1389155"/>
            <a:ext cx="1375711" cy="1512238"/>
          </a:xfrm>
          <a:prstGeom prst="rect">
            <a:avLst/>
          </a:prstGeom>
          <a:noFill/>
        </p:spPr>
      </p:pic>
      <p:pic>
        <p:nvPicPr>
          <p:cNvPr id="5" name="Picture 4">
            <a:extLst>
              <a:ext uri="{FF2B5EF4-FFF2-40B4-BE49-F238E27FC236}">
                <a16:creationId xmlns:a16="http://schemas.microsoft.com/office/drawing/2014/main" id="{FA9CBDB4-16FF-2847-9694-F0DC4A0605C0}"/>
              </a:ext>
            </a:extLst>
          </p:cNvPr>
          <p:cNvPicPr>
            <a:picLocks noChangeAspect="1"/>
          </p:cNvPicPr>
          <p:nvPr userDrawn="1"/>
        </p:nvPicPr>
        <p:blipFill rotWithShape="1">
          <a:blip r:embed="rId3"/>
          <a:srcRect l="84916" r="-6" b="52616"/>
          <a:stretch/>
        </p:blipFill>
        <p:spPr>
          <a:xfrm>
            <a:off x="3569371" y="954017"/>
            <a:ext cx="5053258" cy="4949966"/>
          </a:xfrm>
          <a:prstGeom prst="rect">
            <a:avLst/>
          </a:prstGeom>
        </p:spPr>
      </p:pic>
    </p:spTree>
    <p:extLst>
      <p:ext uri="{BB962C8B-B14F-4D97-AF65-F5344CB8AC3E}">
        <p14:creationId xmlns:p14="http://schemas.microsoft.com/office/powerpoint/2010/main" val="3627695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56E1B-C265-49F2-9009-E8875A0E8A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10A2E-44EF-473E-BFA6-F3FEA98E5C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BA746-A04E-4769-AB91-F02D10477CD1}"/>
              </a:ext>
            </a:extLst>
          </p:cNvPr>
          <p:cNvSpPr>
            <a:spLocks noGrp="1"/>
          </p:cNvSpPr>
          <p:nvPr>
            <p:ph type="dt" sz="half" idx="10"/>
          </p:nvPr>
        </p:nvSpPr>
        <p:spPr/>
        <p:txBody>
          <a:bodyPr/>
          <a:lstStyle/>
          <a:p>
            <a:fld id="{902F856E-ABA6-4BB4-9B32-91263B25C176}" type="datetimeFigureOut">
              <a:rPr lang="en-US" smtClean="0"/>
              <a:t>6/16/2021</a:t>
            </a:fld>
            <a:endParaRPr lang="en-US"/>
          </a:p>
        </p:txBody>
      </p:sp>
      <p:sp>
        <p:nvSpPr>
          <p:cNvPr id="5" name="Footer Placeholder 4">
            <a:extLst>
              <a:ext uri="{FF2B5EF4-FFF2-40B4-BE49-F238E27FC236}">
                <a16:creationId xmlns:a16="http://schemas.microsoft.com/office/drawing/2014/main" id="{5F7C5C6F-4F5D-488E-AD94-9F2F52B47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F9760-2C12-4D92-80D2-B03713246259}"/>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194475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C6AC-51D4-49EA-85BC-3810E0CFDB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A55D5A-541D-4F93-9C9C-52BB36DB21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5A6951-B5CC-4171-9DA9-73867F58B500}"/>
              </a:ext>
            </a:extLst>
          </p:cNvPr>
          <p:cNvSpPr>
            <a:spLocks noGrp="1"/>
          </p:cNvSpPr>
          <p:nvPr>
            <p:ph type="dt" sz="half" idx="10"/>
          </p:nvPr>
        </p:nvSpPr>
        <p:spPr/>
        <p:txBody>
          <a:bodyPr/>
          <a:lstStyle/>
          <a:p>
            <a:fld id="{902F856E-ABA6-4BB4-9B32-91263B25C176}" type="datetimeFigureOut">
              <a:rPr lang="en-US" smtClean="0"/>
              <a:t>6/16/2021</a:t>
            </a:fld>
            <a:endParaRPr lang="en-US"/>
          </a:p>
        </p:txBody>
      </p:sp>
      <p:sp>
        <p:nvSpPr>
          <p:cNvPr id="5" name="Footer Placeholder 4">
            <a:extLst>
              <a:ext uri="{FF2B5EF4-FFF2-40B4-BE49-F238E27FC236}">
                <a16:creationId xmlns:a16="http://schemas.microsoft.com/office/drawing/2014/main" id="{A7E8E089-D381-47D8-BB27-1B0A03AFD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CEFD2E-FF4D-4029-A6E0-3F175507E00A}"/>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2764190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AED3-8100-4783-90E0-340F9BA9D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43D8C3-9723-4CF5-B830-39E7222FDB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375CDE-7154-4237-9176-846D47B316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A28095-8E27-4676-A36D-AAEE7BE4FF5F}"/>
              </a:ext>
            </a:extLst>
          </p:cNvPr>
          <p:cNvSpPr>
            <a:spLocks noGrp="1"/>
          </p:cNvSpPr>
          <p:nvPr>
            <p:ph type="dt" sz="half" idx="10"/>
          </p:nvPr>
        </p:nvSpPr>
        <p:spPr/>
        <p:txBody>
          <a:bodyPr/>
          <a:lstStyle/>
          <a:p>
            <a:fld id="{902F856E-ABA6-4BB4-9B32-91263B25C176}" type="datetimeFigureOut">
              <a:rPr lang="en-US" smtClean="0"/>
              <a:t>6/16/2021</a:t>
            </a:fld>
            <a:endParaRPr lang="en-US"/>
          </a:p>
        </p:txBody>
      </p:sp>
      <p:sp>
        <p:nvSpPr>
          <p:cNvPr id="6" name="Footer Placeholder 5">
            <a:extLst>
              <a:ext uri="{FF2B5EF4-FFF2-40B4-BE49-F238E27FC236}">
                <a16:creationId xmlns:a16="http://schemas.microsoft.com/office/drawing/2014/main" id="{E81C1D8D-5D4F-429B-ADE2-ED4D22B1F7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41E52D-73A3-4C5B-B340-AC7F45EF8687}"/>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251616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4F6EF-3EEB-4355-ACC9-841CCBCF51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4733EC-5AA3-4329-BBAC-AFD262F9DB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5EB421-BF65-465B-B604-2AEB161EB5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54CD68-D797-4CC6-960A-475D1781F0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67F704-6AB7-44B8-9136-4D4A62E21B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9EB469-FC5D-4C7C-91E0-F38F383B2918}"/>
              </a:ext>
            </a:extLst>
          </p:cNvPr>
          <p:cNvSpPr>
            <a:spLocks noGrp="1"/>
          </p:cNvSpPr>
          <p:nvPr>
            <p:ph type="dt" sz="half" idx="10"/>
          </p:nvPr>
        </p:nvSpPr>
        <p:spPr/>
        <p:txBody>
          <a:bodyPr/>
          <a:lstStyle/>
          <a:p>
            <a:fld id="{902F856E-ABA6-4BB4-9B32-91263B25C176}" type="datetimeFigureOut">
              <a:rPr lang="en-US" smtClean="0"/>
              <a:t>6/16/2021</a:t>
            </a:fld>
            <a:endParaRPr lang="en-US"/>
          </a:p>
        </p:txBody>
      </p:sp>
      <p:sp>
        <p:nvSpPr>
          <p:cNvPr id="8" name="Footer Placeholder 7">
            <a:extLst>
              <a:ext uri="{FF2B5EF4-FFF2-40B4-BE49-F238E27FC236}">
                <a16:creationId xmlns:a16="http://schemas.microsoft.com/office/drawing/2014/main" id="{1B8E9DA8-3993-4CAF-8214-A413420E81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EC369E-05E0-41E5-A080-C239385E24A9}"/>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1074387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BC71E-94C4-4079-839D-1D1A87B2A7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2E8EBE-31DB-40BD-A9E9-5A0BC77CAE73}"/>
              </a:ext>
            </a:extLst>
          </p:cNvPr>
          <p:cNvSpPr>
            <a:spLocks noGrp="1"/>
          </p:cNvSpPr>
          <p:nvPr>
            <p:ph type="dt" sz="half" idx="10"/>
          </p:nvPr>
        </p:nvSpPr>
        <p:spPr/>
        <p:txBody>
          <a:bodyPr/>
          <a:lstStyle/>
          <a:p>
            <a:fld id="{902F856E-ABA6-4BB4-9B32-91263B25C176}" type="datetimeFigureOut">
              <a:rPr lang="en-US" smtClean="0"/>
              <a:t>6/16/2021</a:t>
            </a:fld>
            <a:endParaRPr lang="en-US"/>
          </a:p>
        </p:txBody>
      </p:sp>
      <p:sp>
        <p:nvSpPr>
          <p:cNvPr id="4" name="Footer Placeholder 3">
            <a:extLst>
              <a:ext uri="{FF2B5EF4-FFF2-40B4-BE49-F238E27FC236}">
                <a16:creationId xmlns:a16="http://schemas.microsoft.com/office/drawing/2014/main" id="{334BC9FC-4728-4550-BFFA-CE80F6578B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FCABE2-F50B-4D46-B459-E72ADBCCDBBB}"/>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1001679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91145D-A91E-44B5-8C3B-689B944F335D}"/>
              </a:ext>
            </a:extLst>
          </p:cNvPr>
          <p:cNvSpPr>
            <a:spLocks noGrp="1"/>
          </p:cNvSpPr>
          <p:nvPr>
            <p:ph type="dt" sz="half" idx="10"/>
          </p:nvPr>
        </p:nvSpPr>
        <p:spPr/>
        <p:txBody>
          <a:bodyPr/>
          <a:lstStyle/>
          <a:p>
            <a:fld id="{902F856E-ABA6-4BB4-9B32-91263B25C176}" type="datetimeFigureOut">
              <a:rPr lang="en-US" smtClean="0"/>
              <a:t>6/16/2021</a:t>
            </a:fld>
            <a:endParaRPr lang="en-US"/>
          </a:p>
        </p:txBody>
      </p:sp>
      <p:sp>
        <p:nvSpPr>
          <p:cNvPr id="3" name="Footer Placeholder 2">
            <a:extLst>
              <a:ext uri="{FF2B5EF4-FFF2-40B4-BE49-F238E27FC236}">
                <a16:creationId xmlns:a16="http://schemas.microsoft.com/office/drawing/2014/main" id="{D4AF7C7D-A9DE-4808-BC16-47C34DA8FB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E62ACE-2F61-4A1C-9929-D8F1C5453993}"/>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3945901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6BC1E-3DDA-40A5-82F9-661288278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07FD49-6580-436A-99BE-607D02E929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63C53E-BAAD-45FC-B040-BB952F65A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68725C-C311-4801-A0EF-7B2C36CE1EFF}"/>
              </a:ext>
            </a:extLst>
          </p:cNvPr>
          <p:cNvSpPr>
            <a:spLocks noGrp="1"/>
          </p:cNvSpPr>
          <p:nvPr>
            <p:ph type="dt" sz="half" idx="10"/>
          </p:nvPr>
        </p:nvSpPr>
        <p:spPr/>
        <p:txBody>
          <a:bodyPr/>
          <a:lstStyle/>
          <a:p>
            <a:fld id="{902F856E-ABA6-4BB4-9B32-91263B25C176}" type="datetimeFigureOut">
              <a:rPr lang="en-US" smtClean="0"/>
              <a:t>6/16/2021</a:t>
            </a:fld>
            <a:endParaRPr lang="en-US"/>
          </a:p>
        </p:txBody>
      </p:sp>
      <p:sp>
        <p:nvSpPr>
          <p:cNvPr id="6" name="Footer Placeholder 5">
            <a:extLst>
              <a:ext uri="{FF2B5EF4-FFF2-40B4-BE49-F238E27FC236}">
                <a16:creationId xmlns:a16="http://schemas.microsoft.com/office/drawing/2014/main" id="{9BE3B1B1-9AAD-40E0-A6B4-EB4FD0EEE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BFEEE-2E67-4DC2-9152-D901491C7F4B}"/>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3305521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A59A9-D07E-4B72-93E5-E0ED6DCCD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3B8B96-B2FF-4E45-B3E7-B2E5BAAB3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A5E691-A6F5-4F86-BF01-C57AFBB51B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7664AA-89A5-4E59-94EC-61BFE5D6CE4B}"/>
              </a:ext>
            </a:extLst>
          </p:cNvPr>
          <p:cNvSpPr>
            <a:spLocks noGrp="1"/>
          </p:cNvSpPr>
          <p:nvPr>
            <p:ph type="dt" sz="half" idx="10"/>
          </p:nvPr>
        </p:nvSpPr>
        <p:spPr/>
        <p:txBody>
          <a:bodyPr/>
          <a:lstStyle/>
          <a:p>
            <a:fld id="{902F856E-ABA6-4BB4-9B32-91263B25C176}" type="datetimeFigureOut">
              <a:rPr lang="en-US" smtClean="0"/>
              <a:t>6/16/2021</a:t>
            </a:fld>
            <a:endParaRPr lang="en-US"/>
          </a:p>
        </p:txBody>
      </p:sp>
      <p:sp>
        <p:nvSpPr>
          <p:cNvPr id="6" name="Footer Placeholder 5">
            <a:extLst>
              <a:ext uri="{FF2B5EF4-FFF2-40B4-BE49-F238E27FC236}">
                <a16:creationId xmlns:a16="http://schemas.microsoft.com/office/drawing/2014/main" id="{495BB2C4-AB67-4862-BAB6-72CE1B9AED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78CEB1-E6F4-4F00-A368-5CB9683BC92D}"/>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289430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A034D-1524-4D72-9A5B-E02B9D8CB3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DCDB93-92D8-4D08-8114-31D853D31C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CD30F-4464-4371-A102-C5D3E5FF6FD4}"/>
              </a:ext>
            </a:extLst>
          </p:cNvPr>
          <p:cNvSpPr>
            <a:spLocks noGrp="1"/>
          </p:cNvSpPr>
          <p:nvPr>
            <p:ph type="dt" sz="half" idx="10"/>
          </p:nvPr>
        </p:nvSpPr>
        <p:spPr/>
        <p:txBody>
          <a:bodyPr/>
          <a:lstStyle/>
          <a:p>
            <a:fld id="{902F856E-ABA6-4BB4-9B32-91263B25C176}" type="datetimeFigureOut">
              <a:rPr lang="en-US" smtClean="0"/>
              <a:t>6/16/2021</a:t>
            </a:fld>
            <a:endParaRPr lang="en-US"/>
          </a:p>
        </p:txBody>
      </p:sp>
      <p:sp>
        <p:nvSpPr>
          <p:cNvPr id="5" name="Footer Placeholder 4">
            <a:extLst>
              <a:ext uri="{FF2B5EF4-FFF2-40B4-BE49-F238E27FC236}">
                <a16:creationId xmlns:a16="http://schemas.microsoft.com/office/drawing/2014/main" id="{242DAC11-542D-4D94-9F68-4225EBD8D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C8C8E-8A71-4693-8867-6563C00A1F7E}"/>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620803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35A9B6-4745-485F-93A8-901F49D5C6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C1CAF2-E195-430F-9937-B902022F25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2A9C-3172-40D6-8CDE-75AF8F0519BC}"/>
              </a:ext>
            </a:extLst>
          </p:cNvPr>
          <p:cNvSpPr>
            <a:spLocks noGrp="1"/>
          </p:cNvSpPr>
          <p:nvPr>
            <p:ph type="dt" sz="half" idx="10"/>
          </p:nvPr>
        </p:nvSpPr>
        <p:spPr/>
        <p:txBody>
          <a:bodyPr/>
          <a:lstStyle/>
          <a:p>
            <a:fld id="{902F856E-ABA6-4BB4-9B32-91263B25C176}" type="datetimeFigureOut">
              <a:rPr lang="en-US" smtClean="0"/>
              <a:t>6/16/2021</a:t>
            </a:fld>
            <a:endParaRPr lang="en-US"/>
          </a:p>
        </p:txBody>
      </p:sp>
      <p:sp>
        <p:nvSpPr>
          <p:cNvPr id="5" name="Footer Placeholder 4">
            <a:extLst>
              <a:ext uri="{FF2B5EF4-FFF2-40B4-BE49-F238E27FC236}">
                <a16:creationId xmlns:a16="http://schemas.microsoft.com/office/drawing/2014/main" id="{5135BBF9-B98E-4740-A770-A7054B64A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DC20D-FAF0-4EEF-A7A0-1BACE7925FB7}"/>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144224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2D1EF-8EC6-4F4C-ADAF-4891BA73513F}"/>
              </a:ext>
            </a:extLst>
          </p:cNvPr>
          <p:cNvSpPr>
            <a:spLocks noGrp="1"/>
          </p:cNvSpPr>
          <p:nvPr>
            <p:ph type="ctrTitle" hasCustomPrompt="1"/>
          </p:nvPr>
        </p:nvSpPr>
        <p:spPr>
          <a:xfrm>
            <a:off x="4504765" y="2597691"/>
            <a:ext cx="6849035" cy="831309"/>
          </a:xfrm>
        </p:spPr>
        <p:txBody>
          <a:bodyPr anchor="b">
            <a:normAutofit/>
          </a:bodyPr>
          <a:lstStyle>
            <a:lvl1pPr algn="r">
              <a:defRPr sz="3200" b="0" i="0">
                <a:solidFill>
                  <a:srgbClr val="3E0052"/>
                </a:solidFill>
                <a:latin typeface="Avenir Next Medium" panose="020B0503020202020204" pitchFamily="34" charset="0"/>
                <a:cs typeface="Calibri" panose="020F0502020204030204" pitchFamily="34" charset="0"/>
              </a:defRPr>
            </a:lvl1pPr>
          </a:lstStyle>
          <a:p>
            <a:r>
              <a:rPr lang="en-US" dirty="0"/>
              <a:t>Presentation Title Goes Here</a:t>
            </a:r>
          </a:p>
        </p:txBody>
      </p:sp>
      <p:pic>
        <p:nvPicPr>
          <p:cNvPr id="51" name="Picture 50">
            <a:extLst>
              <a:ext uri="{FF2B5EF4-FFF2-40B4-BE49-F238E27FC236}">
                <a16:creationId xmlns:a16="http://schemas.microsoft.com/office/drawing/2014/main" id="{D063F273-E479-B342-9368-74B386F1A257}"/>
              </a:ext>
            </a:extLst>
          </p:cNvPr>
          <p:cNvPicPr>
            <a:picLocks noChangeAspect="1"/>
          </p:cNvPicPr>
          <p:nvPr userDrawn="1"/>
        </p:nvPicPr>
        <p:blipFill rotWithShape="1">
          <a:blip r:embed="rId2"/>
          <a:srcRect l="84911" b="52616"/>
          <a:stretch/>
        </p:blipFill>
        <p:spPr>
          <a:xfrm>
            <a:off x="-543361" y="822183"/>
            <a:ext cx="5053258" cy="4949966"/>
          </a:xfrm>
          <a:prstGeom prst="rect">
            <a:avLst/>
          </a:prstGeom>
        </p:spPr>
      </p:pic>
      <p:pic>
        <p:nvPicPr>
          <p:cNvPr id="52" name="Picture 51">
            <a:extLst>
              <a:ext uri="{FF2B5EF4-FFF2-40B4-BE49-F238E27FC236}">
                <a16:creationId xmlns:a16="http://schemas.microsoft.com/office/drawing/2014/main" id="{360946D4-9601-9543-A36B-95042112E35C}"/>
              </a:ext>
            </a:extLst>
          </p:cNvPr>
          <p:cNvPicPr>
            <a:picLocks noChangeAspect="1"/>
          </p:cNvPicPr>
          <p:nvPr userDrawn="1"/>
        </p:nvPicPr>
        <p:blipFill>
          <a:blip r:embed="rId2"/>
          <a:stretch>
            <a:fillRect/>
          </a:stretch>
        </p:blipFill>
        <p:spPr>
          <a:xfrm>
            <a:off x="9271864" y="5296392"/>
            <a:ext cx="2362386" cy="736919"/>
          </a:xfrm>
          <a:prstGeom prst="rect">
            <a:avLst/>
          </a:prstGeom>
        </p:spPr>
      </p:pic>
      <p:grpSp>
        <p:nvGrpSpPr>
          <p:cNvPr id="6" name="Group 5">
            <a:extLst>
              <a:ext uri="{FF2B5EF4-FFF2-40B4-BE49-F238E27FC236}">
                <a16:creationId xmlns:a16="http://schemas.microsoft.com/office/drawing/2014/main" id="{16FB61A2-853F-6E40-9BA4-E53D8C13D4EF}"/>
              </a:ext>
            </a:extLst>
          </p:cNvPr>
          <p:cNvGrpSpPr/>
          <p:nvPr userDrawn="1"/>
        </p:nvGrpSpPr>
        <p:grpSpPr>
          <a:xfrm>
            <a:off x="838200" y="6230010"/>
            <a:ext cx="10515600" cy="128926"/>
            <a:chOff x="838200" y="6440133"/>
            <a:chExt cx="10515600" cy="128926"/>
          </a:xfrm>
        </p:grpSpPr>
        <p:cxnSp>
          <p:nvCxnSpPr>
            <p:cNvPr id="7" name="Straight Connector 6">
              <a:extLst>
                <a:ext uri="{FF2B5EF4-FFF2-40B4-BE49-F238E27FC236}">
                  <a16:creationId xmlns:a16="http://schemas.microsoft.com/office/drawing/2014/main" id="{CE6B3473-04EF-2C44-A26C-26D99FF99ED8}"/>
                </a:ext>
              </a:extLst>
            </p:cNvPr>
            <p:cNvCxnSpPr>
              <a:cxnSpLocks/>
            </p:cNvCxnSpPr>
            <p:nvPr userDrawn="1"/>
          </p:nvCxnSpPr>
          <p:spPr>
            <a:xfrm>
              <a:off x="1607128" y="6440133"/>
              <a:ext cx="9746672" cy="0"/>
            </a:xfrm>
            <a:prstGeom prst="line">
              <a:avLst/>
            </a:prstGeom>
            <a:ln w="25400" cap="rnd">
              <a:solidFill>
                <a:srgbClr val="F1642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46CFEF-31B5-4940-96D8-0C14D357D4C3}"/>
                </a:ext>
              </a:extLst>
            </p:cNvPr>
            <p:cNvCxnSpPr>
              <a:cxnSpLocks/>
            </p:cNvCxnSpPr>
            <p:nvPr userDrawn="1"/>
          </p:nvCxnSpPr>
          <p:spPr>
            <a:xfrm>
              <a:off x="838200" y="6504596"/>
              <a:ext cx="10515600" cy="0"/>
            </a:xfrm>
            <a:prstGeom prst="line">
              <a:avLst/>
            </a:prstGeom>
            <a:ln w="25400" cap="rnd">
              <a:solidFill>
                <a:srgbClr val="8CC73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55188E5-790E-FE42-9CF3-B0DD69367D40}"/>
                </a:ext>
              </a:extLst>
            </p:cNvPr>
            <p:cNvCxnSpPr>
              <a:cxnSpLocks/>
            </p:cNvCxnSpPr>
            <p:nvPr userDrawn="1"/>
          </p:nvCxnSpPr>
          <p:spPr>
            <a:xfrm>
              <a:off x="1170710" y="6569059"/>
              <a:ext cx="10183090" cy="0"/>
            </a:xfrm>
            <a:prstGeom prst="line">
              <a:avLst/>
            </a:prstGeom>
            <a:ln w="25400" cap="rnd">
              <a:solidFill>
                <a:srgbClr val="00A9E7"/>
              </a:solidFill>
            </a:ln>
          </p:spPr>
          <p:style>
            <a:lnRef idx="1">
              <a:schemeClr val="accent1"/>
            </a:lnRef>
            <a:fillRef idx="0">
              <a:schemeClr val="accent1"/>
            </a:fillRef>
            <a:effectRef idx="0">
              <a:schemeClr val="accent1"/>
            </a:effectRef>
            <a:fontRef idx="minor">
              <a:schemeClr val="tx1"/>
            </a:fontRef>
          </p:style>
        </p:cxnSp>
      </p:grpSp>
      <p:sp>
        <p:nvSpPr>
          <p:cNvPr id="13" name="Text Placeholder 3" descr="&#10;">
            <a:extLst>
              <a:ext uri="{FF2B5EF4-FFF2-40B4-BE49-F238E27FC236}">
                <a16:creationId xmlns:a16="http://schemas.microsoft.com/office/drawing/2014/main" id="{99FA01A8-65D0-4E52-9C63-E0180A639D18}"/>
              </a:ext>
              <a:ext uri="{C183D7F6-B498-43B3-948B-1728B52AA6E4}">
                <adec:decorative xmlns:adec="http://schemas.microsoft.com/office/drawing/2017/decorative" val="0"/>
              </a:ext>
            </a:extLst>
          </p:cNvPr>
          <p:cNvSpPr>
            <a:spLocks noGrp="1"/>
          </p:cNvSpPr>
          <p:nvPr>
            <p:ph type="body" sz="quarter" idx="10" hasCustomPrompt="1"/>
          </p:nvPr>
        </p:nvSpPr>
        <p:spPr>
          <a:xfrm>
            <a:off x="5036952" y="3628885"/>
            <a:ext cx="6370414" cy="590931"/>
          </a:xfrm>
        </p:spPr>
        <p:txBody>
          <a:bodyPr vert="horz" lIns="91440" tIns="45720" rIns="91440" bIns="45720" rtlCol="0" anchor="b">
            <a:normAutofit/>
          </a:bodyPr>
          <a:lstStyle>
            <a:lvl1pPr>
              <a:defRPr lang="en-US" sz="3200" b="0" i="0" noProof="0" dirty="0" smtClean="0">
                <a:solidFill>
                  <a:srgbClr val="3E0052"/>
                </a:solidFill>
                <a:latin typeface="Avenir Next Medium" panose="020B0503020202020204" pitchFamily="34" charset="0"/>
                <a:cs typeface="Calibri" panose="020F0502020204030204" pitchFamily="34" charset="0"/>
              </a:defRPr>
            </a:lvl1pPr>
          </a:lstStyle>
          <a:p>
            <a:pPr lvl="0" algn="r">
              <a:spcBef>
                <a:spcPct val="0"/>
              </a:spcBef>
              <a:buNone/>
            </a:pPr>
            <a:r>
              <a:rPr kumimoji="0" lang="en-US" sz="1800" b="0" i="0" u="none" strike="noStrike" kern="1200" cap="none" spc="0" normalizeH="0" baseline="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rPr>
              <a:t>Subtitle Goes Here</a:t>
            </a:r>
            <a:endParaRPr kumimoji="0" lang="en-US" sz="1800" b="0" i="0" u="none" strike="noStrike" kern="1200" cap="none" spc="0" normalizeH="0" baseline="3000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endParaRPr>
          </a:p>
          <a:p>
            <a:pPr lvl="0" algn="r">
              <a:spcBef>
                <a:spcPct val="0"/>
              </a:spcBef>
              <a:buNone/>
            </a:pPr>
            <a:r>
              <a:rPr kumimoji="0" lang="en-US" sz="1800" b="0" i="0" u="none" strike="noStrike" kern="1200" cap="none" spc="0" normalizeH="0" baseline="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rPr>
              <a:t>Location / Date /  Goes Here</a:t>
            </a:r>
            <a:endParaRPr kumimoji="0" lang="en-US" sz="1800" b="0" i="0" u="none" strike="noStrike" kern="1200" cap="none" spc="0" normalizeH="0" baseline="3000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9272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7D570-0F82-AA4A-983F-798DC6788EDD}"/>
              </a:ext>
            </a:extLst>
          </p:cNvPr>
          <p:cNvSpPr>
            <a:spLocks noGrp="1"/>
          </p:cNvSpPr>
          <p:nvPr>
            <p:ph type="title"/>
          </p:nvPr>
        </p:nvSpPr>
        <p:spPr/>
        <p:txBody>
          <a:bodyPr/>
          <a:lstStyle>
            <a:lvl1pPr>
              <a:defRPr>
                <a:solidFill>
                  <a:srgbClr val="3E005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8932A50-EFCC-9443-BE10-96D162014F34}"/>
              </a:ext>
            </a:extLst>
          </p:cNvPr>
          <p:cNvSpPr>
            <a:spLocks noGrp="1"/>
          </p:cNvSpPr>
          <p:nvPr>
            <p:ph idx="1"/>
          </p:nvPr>
        </p:nvSpPr>
        <p:spPr/>
        <p:txBody>
          <a:bodyPr>
            <a:normAutofit/>
          </a:bodyPr>
          <a:lstStyle>
            <a:lvl1pPr>
              <a:defRPr sz="2800">
                <a:solidFill>
                  <a:srgbClr val="474B56"/>
                </a:solidFill>
              </a:defRPr>
            </a:lvl1pPr>
            <a:lvl2pPr>
              <a:defRPr sz="2400">
                <a:solidFill>
                  <a:srgbClr val="517891"/>
                </a:solidFill>
              </a:defRPr>
            </a:lvl2pPr>
            <a:lvl3pPr>
              <a:defRPr sz="2000">
                <a:solidFill>
                  <a:srgbClr val="517891"/>
                </a:solidFill>
              </a:defRPr>
            </a:lvl3pPr>
            <a:lvl4pPr>
              <a:defRPr sz="1800">
                <a:solidFill>
                  <a:srgbClr val="517891"/>
                </a:solidFill>
              </a:defRPr>
            </a:lvl4pPr>
            <a:lvl5pPr>
              <a:defRPr sz="1800">
                <a:solidFill>
                  <a:srgbClr val="51789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4" name="Picture 233">
            <a:extLst>
              <a:ext uri="{FF2B5EF4-FFF2-40B4-BE49-F238E27FC236}">
                <a16:creationId xmlns:a16="http://schemas.microsoft.com/office/drawing/2014/main" id="{AFD2E5E3-B045-C641-B255-472459999BFF}"/>
              </a:ext>
            </a:extLst>
          </p:cNvPr>
          <p:cNvPicPr>
            <a:picLocks noChangeAspect="1"/>
          </p:cNvPicPr>
          <p:nvPr userDrawn="1"/>
        </p:nvPicPr>
        <p:blipFill rotWithShape="1">
          <a:blip r:embed="rId2"/>
          <a:srcRect l="84911" b="52616"/>
          <a:stretch/>
        </p:blipFill>
        <p:spPr>
          <a:xfrm>
            <a:off x="10875352" y="561551"/>
            <a:ext cx="574527" cy="562783"/>
          </a:xfrm>
          <a:prstGeom prst="rect">
            <a:avLst/>
          </a:prstGeom>
        </p:spPr>
      </p:pic>
      <p:grpSp>
        <p:nvGrpSpPr>
          <p:cNvPr id="4" name="Group 3">
            <a:extLst>
              <a:ext uri="{FF2B5EF4-FFF2-40B4-BE49-F238E27FC236}">
                <a16:creationId xmlns:a16="http://schemas.microsoft.com/office/drawing/2014/main" id="{A186C334-0CAD-374B-8624-829354119FA1}"/>
              </a:ext>
            </a:extLst>
          </p:cNvPr>
          <p:cNvGrpSpPr/>
          <p:nvPr userDrawn="1"/>
        </p:nvGrpSpPr>
        <p:grpSpPr>
          <a:xfrm>
            <a:off x="838200" y="6230010"/>
            <a:ext cx="10515600" cy="128926"/>
            <a:chOff x="838200" y="6440133"/>
            <a:chExt cx="10515600" cy="128926"/>
          </a:xfrm>
        </p:grpSpPr>
        <p:cxnSp>
          <p:nvCxnSpPr>
            <p:cNvPr id="6" name="Straight Connector 5">
              <a:extLst>
                <a:ext uri="{FF2B5EF4-FFF2-40B4-BE49-F238E27FC236}">
                  <a16:creationId xmlns:a16="http://schemas.microsoft.com/office/drawing/2014/main" id="{CD75522B-478E-6E4E-AF64-2319397D812B}"/>
                </a:ext>
              </a:extLst>
            </p:cNvPr>
            <p:cNvCxnSpPr>
              <a:cxnSpLocks/>
            </p:cNvCxnSpPr>
            <p:nvPr userDrawn="1"/>
          </p:nvCxnSpPr>
          <p:spPr>
            <a:xfrm>
              <a:off x="1607128" y="6440133"/>
              <a:ext cx="9746672" cy="0"/>
            </a:xfrm>
            <a:prstGeom prst="line">
              <a:avLst/>
            </a:prstGeom>
            <a:ln w="25400" cap="rnd">
              <a:solidFill>
                <a:srgbClr val="F1642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AF55F80-BFC9-0647-8B93-0E0ADD125DB8}"/>
                </a:ext>
              </a:extLst>
            </p:cNvPr>
            <p:cNvCxnSpPr>
              <a:cxnSpLocks/>
            </p:cNvCxnSpPr>
            <p:nvPr userDrawn="1"/>
          </p:nvCxnSpPr>
          <p:spPr>
            <a:xfrm>
              <a:off x="838200" y="6504596"/>
              <a:ext cx="10515600" cy="0"/>
            </a:xfrm>
            <a:prstGeom prst="line">
              <a:avLst/>
            </a:prstGeom>
            <a:ln w="25400" cap="rnd">
              <a:solidFill>
                <a:srgbClr val="8CC73F"/>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B46EDC1-D7AD-754E-ABD7-60924A30EAF4}"/>
                </a:ext>
              </a:extLst>
            </p:cNvPr>
            <p:cNvCxnSpPr>
              <a:cxnSpLocks/>
            </p:cNvCxnSpPr>
            <p:nvPr userDrawn="1"/>
          </p:nvCxnSpPr>
          <p:spPr>
            <a:xfrm>
              <a:off x="1170710" y="6569059"/>
              <a:ext cx="10183090" cy="0"/>
            </a:xfrm>
            <a:prstGeom prst="line">
              <a:avLst/>
            </a:prstGeom>
            <a:ln w="25400" cap="rnd">
              <a:solidFill>
                <a:srgbClr val="00A9E7"/>
              </a:solidFill>
            </a:ln>
          </p:spPr>
          <p:style>
            <a:lnRef idx="1">
              <a:schemeClr val="accent1"/>
            </a:lnRef>
            <a:fillRef idx="0">
              <a:schemeClr val="accent1"/>
            </a:fillRef>
            <a:effectRef idx="0">
              <a:schemeClr val="accent1"/>
            </a:effectRef>
            <a:fontRef idx="minor">
              <a:schemeClr val="tx1"/>
            </a:fontRef>
          </p:style>
        </p:cxnSp>
      </p:grpSp>
      <p:cxnSp>
        <p:nvCxnSpPr>
          <p:cNvPr id="115" name="Straight Connector 114">
            <a:extLst>
              <a:ext uri="{FF2B5EF4-FFF2-40B4-BE49-F238E27FC236}">
                <a16:creationId xmlns:a16="http://schemas.microsoft.com/office/drawing/2014/main" id="{CC2291B4-9F9E-9C4B-88BB-61A1A3994F58}"/>
              </a:ext>
            </a:extLst>
          </p:cNvPr>
          <p:cNvCxnSpPr/>
          <p:nvPr userDrawn="1"/>
        </p:nvCxnSpPr>
        <p:spPr>
          <a:xfrm>
            <a:off x="838200" y="1242821"/>
            <a:ext cx="10515600" cy="0"/>
          </a:xfrm>
          <a:prstGeom prst="line">
            <a:avLst/>
          </a:prstGeom>
          <a:ln w="15875" cap="rnd">
            <a:solidFill>
              <a:srgbClr val="517790"/>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2CCD366D-A093-304E-8DAE-96EC9A65D4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1712-D665-8D48-A115-B30EC50DD038}" type="datetimeFigureOut">
              <a:rPr lang="en-US" smtClean="0"/>
              <a:t>6/16/2021</a:t>
            </a:fld>
            <a:endParaRPr lang="en-US"/>
          </a:p>
        </p:txBody>
      </p:sp>
      <p:sp>
        <p:nvSpPr>
          <p:cNvPr id="12" name="Footer Placeholder 4">
            <a:extLst>
              <a:ext uri="{FF2B5EF4-FFF2-40B4-BE49-F238E27FC236}">
                <a16:creationId xmlns:a16="http://schemas.microsoft.com/office/drawing/2014/main" id="{73BDF7BF-6695-1E41-AA37-AED387DDEB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3" name="Slide Number Placeholder 5">
            <a:extLst>
              <a:ext uri="{FF2B5EF4-FFF2-40B4-BE49-F238E27FC236}">
                <a16:creationId xmlns:a16="http://schemas.microsoft.com/office/drawing/2014/main" id="{1C86A9B1-0718-544D-A318-31917CB048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0224-1F63-AB4C-B109-83CB16CE5C1C}" type="slidenum">
              <a:rPr lang="en-US" smtClean="0"/>
              <a:t>‹#›</a:t>
            </a:fld>
            <a:endParaRPr lang="en-US"/>
          </a:p>
        </p:txBody>
      </p:sp>
    </p:spTree>
    <p:extLst>
      <p:ext uri="{BB962C8B-B14F-4D97-AF65-F5344CB8AC3E}">
        <p14:creationId xmlns:p14="http://schemas.microsoft.com/office/powerpoint/2010/main" val="4145481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3E00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E6D49-B3E9-1944-8052-7F9BC7A7C465}"/>
              </a:ext>
            </a:extLst>
          </p:cNvPr>
          <p:cNvSpPr>
            <a:spLocks noGrp="1"/>
          </p:cNvSpPr>
          <p:nvPr>
            <p:ph type="title" hasCustomPrompt="1"/>
          </p:nvPr>
        </p:nvSpPr>
        <p:spPr>
          <a:xfrm>
            <a:off x="3394850" y="3003456"/>
            <a:ext cx="6376471" cy="851087"/>
          </a:xfrm>
        </p:spPr>
        <p:txBody>
          <a:bodyPr anchor="ctr">
            <a:normAutofit/>
          </a:bodyPr>
          <a:lstStyle>
            <a:lvl1pPr algn="r">
              <a:defRPr sz="3600">
                <a:solidFill>
                  <a:schemeClr val="bg1">
                    <a:lumMod val="95000"/>
                  </a:schemeClr>
                </a:solidFill>
              </a:defRPr>
            </a:lvl1pPr>
          </a:lstStyle>
          <a:p>
            <a:r>
              <a:rPr lang="en-US" dirty="0"/>
              <a:t>Divider Slide 1</a:t>
            </a:r>
          </a:p>
        </p:txBody>
      </p:sp>
      <p:pic>
        <p:nvPicPr>
          <p:cNvPr id="154" name="Picture 153">
            <a:extLst>
              <a:ext uri="{FF2B5EF4-FFF2-40B4-BE49-F238E27FC236}">
                <a16:creationId xmlns:a16="http://schemas.microsoft.com/office/drawing/2014/main" id="{9D972BD9-DFB8-A74A-A35C-0A695FCF2220}"/>
              </a:ext>
            </a:extLst>
          </p:cNvPr>
          <p:cNvPicPr>
            <a:picLocks noChangeAspect="1"/>
          </p:cNvPicPr>
          <p:nvPr userDrawn="1"/>
        </p:nvPicPr>
        <p:blipFill rotWithShape="1">
          <a:blip r:embed="rId2"/>
          <a:srcRect l="84911" b="52616"/>
          <a:stretch/>
        </p:blipFill>
        <p:spPr>
          <a:xfrm>
            <a:off x="669179" y="2254484"/>
            <a:ext cx="2444776" cy="2394802"/>
          </a:xfrm>
          <a:prstGeom prst="rect">
            <a:avLst/>
          </a:prstGeom>
        </p:spPr>
      </p:pic>
    </p:spTree>
    <p:extLst>
      <p:ext uri="{BB962C8B-B14F-4D97-AF65-F5344CB8AC3E}">
        <p14:creationId xmlns:p14="http://schemas.microsoft.com/office/powerpoint/2010/main" val="2962766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51789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E6D49-B3E9-1944-8052-7F9BC7A7C465}"/>
              </a:ext>
            </a:extLst>
          </p:cNvPr>
          <p:cNvSpPr>
            <a:spLocks noGrp="1"/>
          </p:cNvSpPr>
          <p:nvPr>
            <p:ph type="title" hasCustomPrompt="1"/>
          </p:nvPr>
        </p:nvSpPr>
        <p:spPr>
          <a:xfrm>
            <a:off x="3394850" y="3003455"/>
            <a:ext cx="6373171" cy="851087"/>
          </a:xfrm>
        </p:spPr>
        <p:txBody>
          <a:bodyPr anchor="ctr">
            <a:normAutofit/>
          </a:bodyPr>
          <a:lstStyle>
            <a:lvl1pPr algn="r">
              <a:defRPr sz="3600">
                <a:solidFill>
                  <a:schemeClr val="bg1">
                    <a:lumMod val="95000"/>
                  </a:schemeClr>
                </a:solidFill>
              </a:defRPr>
            </a:lvl1pPr>
          </a:lstStyle>
          <a:p>
            <a:r>
              <a:rPr lang="en-US" dirty="0"/>
              <a:t>Divider Slide 2</a:t>
            </a:r>
          </a:p>
        </p:txBody>
      </p:sp>
      <p:pic>
        <p:nvPicPr>
          <p:cNvPr id="110" name="Picture 109">
            <a:extLst>
              <a:ext uri="{FF2B5EF4-FFF2-40B4-BE49-F238E27FC236}">
                <a16:creationId xmlns:a16="http://schemas.microsoft.com/office/drawing/2014/main" id="{C3F31F94-6894-0E4D-BBB7-B6F8385A293B}"/>
              </a:ext>
            </a:extLst>
          </p:cNvPr>
          <p:cNvPicPr>
            <a:picLocks noChangeAspect="1"/>
          </p:cNvPicPr>
          <p:nvPr userDrawn="1"/>
        </p:nvPicPr>
        <p:blipFill rotWithShape="1">
          <a:blip r:embed="rId2"/>
          <a:srcRect l="84911" b="52616"/>
          <a:stretch/>
        </p:blipFill>
        <p:spPr>
          <a:xfrm>
            <a:off x="669179" y="2254484"/>
            <a:ext cx="2444776" cy="2394802"/>
          </a:xfrm>
          <a:prstGeom prst="rect">
            <a:avLst/>
          </a:prstGeom>
        </p:spPr>
      </p:pic>
    </p:spTree>
    <p:extLst>
      <p:ext uri="{BB962C8B-B14F-4D97-AF65-F5344CB8AC3E}">
        <p14:creationId xmlns:p14="http://schemas.microsoft.com/office/powerpoint/2010/main" val="2729134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051BE-3EB5-1244-8E14-DED9F684FFB7}"/>
              </a:ext>
            </a:extLst>
          </p:cNvPr>
          <p:cNvSpPr>
            <a:spLocks noGrp="1"/>
          </p:cNvSpPr>
          <p:nvPr>
            <p:ph type="title"/>
          </p:nvPr>
        </p:nvSpPr>
        <p:spPr/>
        <p:txBody>
          <a:bodyPr/>
          <a:lstStyle/>
          <a:p>
            <a:r>
              <a:rPr lang="en-US" dirty="0"/>
              <a:t>Click to edit Master title style</a:t>
            </a:r>
          </a:p>
        </p:txBody>
      </p:sp>
      <p:pic>
        <p:nvPicPr>
          <p:cNvPr id="12" name="Picture 11">
            <a:extLst>
              <a:ext uri="{FF2B5EF4-FFF2-40B4-BE49-F238E27FC236}">
                <a16:creationId xmlns:a16="http://schemas.microsoft.com/office/drawing/2014/main" id="{679894A5-40FA-C544-8A22-CC8055502D2D}"/>
              </a:ext>
            </a:extLst>
          </p:cNvPr>
          <p:cNvPicPr>
            <a:picLocks noChangeAspect="1"/>
          </p:cNvPicPr>
          <p:nvPr userDrawn="1"/>
        </p:nvPicPr>
        <p:blipFill rotWithShape="1">
          <a:blip r:embed="rId2"/>
          <a:srcRect l="84911" b="52616"/>
          <a:stretch/>
        </p:blipFill>
        <p:spPr>
          <a:xfrm>
            <a:off x="10875352" y="561551"/>
            <a:ext cx="574527" cy="562783"/>
          </a:xfrm>
          <a:prstGeom prst="rect">
            <a:avLst/>
          </a:prstGeom>
        </p:spPr>
      </p:pic>
      <p:grpSp>
        <p:nvGrpSpPr>
          <p:cNvPr id="13" name="Group 12">
            <a:extLst>
              <a:ext uri="{FF2B5EF4-FFF2-40B4-BE49-F238E27FC236}">
                <a16:creationId xmlns:a16="http://schemas.microsoft.com/office/drawing/2014/main" id="{58E449BF-5062-D54F-B901-1C32240635B2}"/>
              </a:ext>
            </a:extLst>
          </p:cNvPr>
          <p:cNvGrpSpPr/>
          <p:nvPr userDrawn="1"/>
        </p:nvGrpSpPr>
        <p:grpSpPr>
          <a:xfrm>
            <a:off x="838200" y="6230010"/>
            <a:ext cx="10515600" cy="128926"/>
            <a:chOff x="838200" y="6440133"/>
            <a:chExt cx="10515600" cy="128926"/>
          </a:xfrm>
        </p:grpSpPr>
        <p:cxnSp>
          <p:nvCxnSpPr>
            <p:cNvPr id="14" name="Straight Connector 13">
              <a:extLst>
                <a:ext uri="{FF2B5EF4-FFF2-40B4-BE49-F238E27FC236}">
                  <a16:creationId xmlns:a16="http://schemas.microsoft.com/office/drawing/2014/main" id="{006FF19C-4E23-8046-9AD4-55F42682499B}"/>
                </a:ext>
              </a:extLst>
            </p:cNvPr>
            <p:cNvCxnSpPr>
              <a:cxnSpLocks/>
            </p:cNvCxnSpPr>
            <p:nvPr userDrawn="1"/>
          </p:nvCxnSpPr>
          <p:spPr>
            <a:xfrm>
              <a:off x="1607128" y="6440133"/>
              <a:ext cx="9746672" cy="0"/>
            </a:xfrm>
            <a:prstGeom prst="line">
              <a:avLst/>
            </a:prstGeom>
            <a:ln w="25400" cap="rnd">
              <a:solidFill>
                <a:srgbClr val="F1642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C633CB-60EF-9245-B9CE-2D5ED02BBD19}"/>
                </a:ext>
              </a:extLst>
            </p:cNvPr>
            <p:cNvCxnSpPr>
              <a:cxnSpLocks/>
            </p:cNvCxnSpPr>
            <p:nvPr userDrawn="1"/>
          </p:nvCxnSpPr>
          <p:spPr>
            <a:xfrm>
              <a:off x="838200" y="6504596"/>
              <a:ext cx="10515600" cy="0"/>
            </a:xfrm>
            <a:prstGeom prst="line">
              <a:avLst/>
            </a:prstGeom>
            <a:ln w="25400" cap="rnd">
              <a:solidFill>
                <a:srgbClr val="8CC73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5774A9-D8F4-6942-A98F-4FB937885238}"/>
                </a:ext>
              </a:extLst>
            </p:cNvPr>
            <p:cNvCxnSpPr>
              <a:cxnSpLocks/>
            </p:cNvCxnSpPr>
            <p:nvPr userDrawn="1"/>
          </p:nvCxnSpPr>
          <p:spPr>
            <a:xfrm>
              <a:off x="1170710" y="6569059"/>
              <a:ext cx="10183090" cy="0"/>
            </a:xfrm>
            <a:prstGeom prst="line">
              <a:avLst/>
            </a:prstGeom>
            <a:ln w="25400" cap="rnd">
              <a:solidFill>
                <a:srgbClr val="00A9E7"/>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id="{9CCA3EE3-5F2C-3447-A0AC-16FC92E3E9B1}"/>
              </a:ext>
            </a:extLst>
          </p:cNvPr>
          <p:cNvCxnSpPr/>
          <p:nvPr userDrawn="1"/>
        </p:nvCxnSpPr>
        <p:spPr>
          <a:xfrm>
            <a:off x="838200" y="1242821"/>
            <a:ext cx="10515600" cy="0"/>
          </a:xfrm>
          <a:prstGeom prst="line">
            <a:avLst/>
          </a:prstGeom>
          <a:ln w="15875" cap="rnd">
            <a:solidFill>
              <a:srgbClr val="517790"/>
            </a:solidFill>
          </a:ln>
        </p:spPr>
        <p:style>
          <a:lnRef idx="1">
            <a:schemeClr val="accent1"/>
          </a:lnRef>
          <a:fillRef idx="0">
            <a:schemeClr val="accent1"/>
          </a:fillRef>
          <a:effectRef idx="0">
            <a:schemeClr val="accent1"/>
          </a:effectRef>
          <a:fontRef idx="minor">
            <a:schemeClr val="tx1"/>
          </a:fontRef>
        </p:style>
      </p:cxnSp>
      <p:sp>
        <p:nvSpPr>
          <p:cNvPr id="18" name="Date Placeholder 3">
            <a:extLst>
              <a:ext uri="{FF2B5EF4-FFF2-40B4-BE49-F238E27FC236}">
                <a16:creationId xmlns:a16="http://schemas.microsoft.com/office/drawing/2014/main" id="{D266092E-C786-E643-85A6-EF4DDF9176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1712-D665-8D48-A115-B30EC50DD038}" type="datetimeFigureOut">
              <a:rPr lang="en-US" smtClean="0"/>
              <a:t>6/16/2021</a:t>
            </a:fld>
            <a:endParaRPr lang="en-US"/>
          </a:p>
        </p:txBody>
      </p:sp>
      <p:sp>
        <p:nvSpPr>
          <p:cNvPr id="19" name="Footer Placeholder 4">
            <a:extLst>
              <a:ext uri="{FF2B5EF4-FFF2-40B4-BE49-F238E27FC236}">
                <a16:creationId xmlns:a16="http://schemas.microsoft.com/office/drawing/2014/main" id="{3A5929D9-29C3-164C-B6B1-2E197E1FC7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0" name="Slide Number Placeholder 5">
            <a:extLst>
              <a:ext uri="{FF2B5EF4-FFF2-40B4-BE49-F238E27FC236}">
                <a16:creationId xmlns:a16="http://schemas.microsoft.com/office/drawing/2014/main" id="{53BF59FA-AAA8-0E4F-BD4B-68794E7526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0224-1F63-AB4C-B109-83CB16CE5C1C}" type="slidenum">
              <a:rPr lang="en-US" smtClean="0"/>
              <a:t>‹#›</a:t>
            </a:fld>
            <a:endParaRPr lang="en-US"/>
          </a:p>
        </p:txBody>
      </p:sp>
    </p:spTree>
    <p:extLst>
      <p:ext uri="{BB962C8B-B14F-4D97-AF65-F5344CB8AC3E}">
        <p14:creationId xmlns:p14="http://schemas.microsoft.com/office/powerpoint/2010/main" val="4188423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5CA15-5B89-384A-8332-A41160B91D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497BC1-687F-4047-A044-B5C85B91F788}"/>
              </a:ext>
            </a:extLst>
          </p:cNvPr>
          <p:cNvSpPr>
            <a:spLocks noGrp="1"/>
          </p:cNvSpPr>
          <p:nvPr>
            <p:ph sz="half" idx="1"/>
          </p:nvPr>
        </p:nvSpPr>
        <p:spPr>
          <a:xfrm>
            <a:off x="838200" y="160395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85B6AA-DB1F-EC45-B6E1-0C8CDD871327}"/>
              </a:ext>
            </a:extLst>
          </p:cNvPr>
          <p:cNvSpPr>
            <a:spLocks noGrp="1"/>
          </p:cNvSpPr>
          <p:nvPr>
            <p:ph sz="half" idx="2"/>
          </p:nvPr>
        </p:nvSpPr>
        <p:spPr>
          <a:xfrm>
            <a:off x="6172200" y="160395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95B54897-C467-BE46-911A-5BB288951F32}"/>
              </a:ext>
            </a:extLst>
          </p:cNvPr>
          <p:cNvPicPr>
            <a:picLocks noChangeAspect="1"/>
          </p:cNvPicPr>
          <p:nvPr userDrawn="1"/>
        </p:nvPicPr>
        <p:blipFill rotWithShape="1">
          <a:blip r:embed="rId2"/>
          <a:srcRect l="84911" b="52616"/>
          <a:stretch/>
        </p:blipFill>
        <p:spPr>
          <a:xfrm>
            <a:off x="10875352" y="561551"/>
            <a:ext cx="574527" cy="562783"/>
          </a:xfrm>
          <a:prstGeom prst="rect">
            <a:avLst/>
          </a:prstGeom>
        </p:spPr>
      </p:pic>
      <p:grpSp>
        <p:nvGrpSpPr>
          <p:cNvPr id="16" name="Group 15">
            <a:extLst>
              <a:ext uri="{FF2B5EF4-FFF2-40B4-BE49-F238E27FC236}">
                <a16:creationId xmlns:a16="http://schemas.microsoft.com/office/drawing/2014/main" id="{AB5059CB-2B09-CA43-A32D-E534B31C6979}"/>
              </a:ext>
            </a:extLst>
          </p:cNvPr>
          <p:cNvGrpSpPr/>
          <p:nvPr userDrawn="1"/>
        </p:nvGrpSpPr>
        <p:grpSpPr>
          <a:xfrm>
            <a:off x="838200" y="6230010"/>
            <a:ext cx="10515600" cy="128926"/>
            <a:chOff x="838200" y="6440133"/>
            <a:chExt cx="10515600" cy="128926"/>
          </a:xfrm>
        </p:grpSpPr>
        <p:cxnSp>
          <p:nvCxnSpPr>
            <p:cNvPr id="17" name="Straight Connector 16">
              <a:extLst>
                <a:ext uri="{FF2B5EF4-FFF2-40B4-BE49-F238E27FC236}">
                  <a16:creationId xmlns:a16="http://schemas.microsoft.com/office/drawing/2014/main" id="{42ADF4C4-463E-BA43-B63C-04B88077CC9A}"/>
                </a:ext>
              </a:extLst>
            </p:cNvPr>
            <p:cNvCxnSpPr>
              <a:cxnSpLocks/>
            </p:cNvCxnSpPr>
            <p:nvPr userDrawn="1"/>
          </p:nvCxnSpPr>
          <p:spPr>
            <a:xfrm>
              <a:off x="1607128" y="6440133"/>
              <a:ext cx="9746672" cy="0"/>
            </a:xfrm>
            <a:prstGeom prst="line">
              <a:avLst/>
            </a:prstGeom>
            <a:ln w="25400" cap="rnd">
              <a:solidFill>
                <a:srgbClr val="F1642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EB83DCB-6D02-4247-A5D3-D6EFAC6C1CAE}"/>
                </a:ext>
              </a:extLst>
            </p:cNvPr>
            <p:cNvCxnSpPr>
              <a:cxnSpLocks/>
            </p:cNvCxnSpPr>
            <p:nvPr userDrawn="1"/>
          </p:nvCxnSpPr>
          <p:spPr>
            <a:xfrm>
              <a:off x="838200" y="6504596"/>
              <a:ext cx="10515600" cy="0"/>
            </a:xfrm>
            <a:prstGeom prst="line">
              <a:avLst/>
            </a:prstGeom>
            <a:ln w="25400" cap="rnd">
              <a:solidFill>
                <a:srgbClr val="8CC73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396B902-B17F-3440-9BBA-3BC60A3F99B6}"/>
                </a:ext>
              </a:extLst>
            </p:cNvPr>
            <p:cNvCxnSpPr>
              <a:cxnSpLocks/>
            </p:cNvCxnSpPr>
            <p:nvPr userDrawn="1"/>
          </p:nvCxnSpPr>
          <p:spPr>
            <a:xfrm>
              <a:off x="1170710" y="6569059"/>
              <a:ext cx="10183090" cy="0"/>
            </a:xfrm>
            <a:prstGeom prst="line">
              <a:avLst/>
            </a:prstGeom>
            <a:ln w="25400" cap="rnd">
              <a:solidFill>
                <a:srgbClr val="00A9E7"/>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49622A3D-E8E6-944A-8188-C0626514A224}"/>
              </a:ext>
            </a:extLst>
          </p:cNvPr>
          <p:cNvCxnSpPr/>
          <p:nvPr userDrawn="1"/>
        </p:nvCxnSpPr>
        <p:spPr>
          <a:xfrm>
            <a:off x="838200" y="1242821"/>
            <a:ext cx="10515600" cy="0"/>
          </a:xfrm>
          <a:prstGeom prst="line">
            <a:avLst/>
          </a:prstGeom>
          <a:ln w="15875" cap="rnd">
            <a:solidFill>
              <a:srgbClr val="517790"/>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CC48C5CE-265A-194D-82FF-F4A3B2A6B0AD}"/>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1712-D665-8D48-A115-B30EC50DD038}" type="datetimeFigureOut">
              <a:rPr lang="en-US" smtClean="0"/>
              <a:t>6/16/2021</a:t>
            </a:fld>
            <a:endParaRPr lang="en-US"/>
          </a:p>
        </p:txBody>
      </p:sp>
      <p:sp>
        <p:nvSpPr>
          <p:cNvPr id="22" name="Footer Placeholder 4">
            <a:extLst>
              <a:ext uri="{FF2B5EF4-FFF2-40B4-BE49-F238E27FC236}">
                <a16:creationId xmlns:a16="http://schemas.microsoft.com/office/drawing/2014/main" id="{E252AD3C-74DB-F141-BD93-C852E31C77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3" name="Slide Number Placeholder 5">
            <a:extLst>
              <a:ext uri="{FF2B5EF4-FFF2-40B4-BE49-F238E27FC236}">
                <a16:creationId xmlns:a16="http://schemas.microsoft.com/office/drawing/2014/main" id="{2BC4890D-EA77-1945-AF55-4BED43B2E5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0224-1F63-AB4C-B109-83CB16CE5C1C}" type="slidenum">
              <a:rPr lang="en-US" smtClean="0"/>
              <a:t>‹#›</a:t>
            </a:fld>
            <a:endParaRPr lang="en-US"/>
          </a:p>
        </p:txBody>
      </p:sp>
    </p:spTree>
    <p:extLst>
      <p:ext uri="{BB962C8B-B14F-4D97-AF65-F5344CB8AC3E}">
        <p14:creationId xmlns:p14="http://schemas.microsoft.com/office/powerpoint/2010/main" val="1477493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DEE563-4BCF-834C-B308-E79C8046F112}"/>
              </a:ext>
            </a:extLst>
          </p:cNvPr>
          <p:cNvPicPr>
            <a:picLocks noChangeAspect="1"/>
          </p:cNvPicPr>
          <p:nvPr userDrawn="1"/>
        </p:nvPicPr>
        <p:blipFill rotWithShape="1">
          <a:blip r:embed="rId2"/>
          <a:srcRect l="84911" b="52616"/>
          <a:stretch/>
        </p:blipFill>
        <p:spPr>
          <a:xfrm>
            <a:off x="10875352" y="561551"/>
            <a:ext cx="574527" cy="562783"/>
          </a:xfrm>
          <a:prstGeom prst="rect">
            <a:avLst/>
          </a:prstGeom>
        </p:spPr>
      </p:pic>
      <p:grpSp>
        <p:nvGrpSpPr>
          <p:cNvPr id="11" name="Group 10">
            <a:extLst>
              <a:ext uri="{FF2B5EF4-FFF2-40B4-BE49-F238E27FC236}">
                <a16:creationId xmlns:a16="http://schemas.microsoft.com/office/drawing/2014/main" id="{1887DB32-602B-1F43-B860-7C90BAF32244}"/>
              </a:ext>
            </a:extLst>
          </p:cNvPr>
          <p:cNvGrpSpPr/>
          <p:nvPr userDrawn="1"/>
        </p:nvGrpSpPr>
        <p:grpSpPr>
          <a:xfrm>
            <a:off x="838200" y="6230010"/>
            <a:ext cx="10515600" cy="128926"/>
            <a:chOff x="838200" y="6440133"/>
            <a:chExt cx="10515600" cy="128926"/>
          </a:xfrm>
        </p:grpSpPr>
        <p:cxnSp>
          <p:nvCxnSpPr>
            <p:cNvPr id="12" name="Straight Connector 11">
              <a:extLst>
                <a:ext uri="{FF2B5EF4-FFF2-40B4-BE49-F238E27FC236}">
                  <a16:creationId xmlns:a16="http://schemas.microsoft.com/office/drawing/2014/main" id="{BF8338AA-F926-AB48-8245-B5632F68C350}"/>
                </a:ext>
              </a:extLst>
            </p:cNvPr>
            <p:cNvCxnSpPr>
              <a:cxnSpLocks/>
            </p:cNvCxnSpPr>
            <p:nvPr userDrawn="1"/>
          </p:nvCxnSpPr>
          <p:spPr>
            <a:xfrm>
              <a:off x="1607128" y="6440133"/>
              <a:ext cx="9746672" cy="0"/>
            </a:xfrm>
            <a:prstGeom prst="line">
              <a:avLst/>
            </a:prstGeom>
            <a:ln w="25400" cap="rnd">
              <a:solidFill>
                <a:srgbClr val="F1642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ADAA1B-6764-234D-B73C-8C472032C541}"/>
                </a:ext>
              </a:extLst>
            </p:cNvPr>
            <p:cNvCxnSpPr>
              <a:cxnSpLocks/>
            </p:cNvCxnSpPr>
            <p:nvPr userDrawn="1"/>
          </p:nvCxnSpPr>
          <p:spPr>
            <a:xfrm>
              <a:off x="838200" y="6504596"/>
              <a:ext cx="10515600" cy="0"/>
            </a:xfrm>
            <a:prstGeom prst="line">
              <a:avLst/>
            </a:prstGeom>
            <a:ln w="25400" cap="rnd">
              <a:solidFill>
                <a:srgbClr val="8CC73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27A6A90-372A-DA48-8468-69B9779DEF9F}"/>
                </a:ext>
              </a:extLst>
            </p:cNvPr>
            <p:cNvCxnSpPr>
              <a:cxnSpLocks/>
            </p:cNvCxnSpPr>
            <p:nvPr userDrawn="1"/>
          </p:nvCxnSpPr>
          <p:spPr>
            <a:xfrm>
              <a:off x="1170710" y="6569059"/>
              <a:ext cx="10183090" cy="0"/>
            </a:xfrm>
            <a:prstGeom prst="line">
              <a:avLst/>
            </a:prstGeom>
            <a:ln w="25400" cap="rnd">
              <a:solidFill>
                <a:srgbClr val="00A9E7"/>
              </a:solidFill>
            </a:ln>
          </p:spPr>
          <p:style>
            <a:lnRef idx="1">
              <a:schemeClr val="accent1"/>
            </a:lnRef>
            <a:fillRef idx="0">
              <a:schemeClr val="accent1"/>
            </a:fillRef>
            <a:effectRef idx="0">
              <a:schemeClr val="accent1"/>
            </a:effectRef>
            <a:fontRef idx="minor">
              <a:schemeClr val="tx1"/>
            </a:fontRef>
          </p:style>
        </p:cxnSp>
      </p:grpSp>
      <p:sp>
        <p:nvSpPr>
          <p:cNvPr id="16" name="Date Placeholder 3">
            <a:extLst>
              <a:ext uri="{FF2B5EF4-FFF2-40B4-BE49-F238E27FC236}">
                <a16:creationId xmlns:a16="http://schemas.microsoft.com/office/drawing/2014/main" id="{A2BC4876-A378-784F-9D41-4809C3683D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1712-D665-8D48-A115-B30EC50DD038}" type="datetimeFigureOut">
              <a:rPr lang="en-US" smtClean="0"/>
              <a:t>6/16/2021</a:t>
            </a:fld>
            <a:endParaRPr lang="en-US"/>
          </a:p>
        </p:txBody>
      </p:sp>
      <p:sp>
        <p:nvSpPr>
          <p:cNvPr id="17" name="Footer Placeholder 4">
            <a:extLst>
              <a:ext uri="{FF2B5EF4-FFF2-40B4-BE49-F238E27FC236}">
                <a16:creationId xmlns:a16="http://schemas.microsoft.com/office/drawing/2014/main" id="{403CE7E0-9A03-6C4E-9F66-183EAACE65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8" name="Slide Number Placeholder 5">
            <a:extLst>
              <a:ext uri="{FF2B5EF4-FFF2-40B4-BE49-F238E27FC236}">
                <a16:creationId xmlns:a16="http://schemas.microsoft.com/office/drawing/2014/main" id="{3D277181-0CA4-A549-816F-5FFF199D9D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0224-1F63-AB4C-B109-83CB16CE5C1C}" type="slidenum">
              <a:rPr lang="en-US" smtClean="0"/>
              <a:t>‹#›</a:t>
            </a:fld>
            <a:endParaRPr lang="en-US"/>
          </a:p>
        </p:txBody>
      </p:sp>
    </p:spTree>
    <p:extLst>
      <p:ext uri="{BB962C8B-B14F-4D97-AF65-F5344CB8AC3E}">
        <p14:creationId xmlns:p14="http://schemas.microsoft.com/office/powerpoint/2010/main" val="249073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E6869-BCEB-47D5-BC2F-35C5EBAA94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3005BE-7D89-4128-B19E-DC66DF3F18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47B9FD-C340-4647-A349-E6BD528F4703}"/>
              </a:ext>
            </a:extLst>
          </p:cNvPr>
          <p:cNvSpPr>
            <a:spLocks noGrp="1"/>
          </p:cNvSpPr>
          <p:nvPr>
            <p:ph type="dt" sz="half" idx="10"/>
          </p:nvPr>
        </p:nvSpPr>
        <p:spPr/>
        <p:txBody>
          <a:bodyPr/>
          <a:lstStyle/>
          <a:p>
            <a:fld id="{902F856E-ABA6-4BB4-9B32-91263B25C176}" type="datetimeFigureOut">
              <a:rPr lang="en-US" smtClean="0"/>
              <a:t>6/16/2021</a:t>
            </a:fld>
            <a:endParaRPr lang="en-US"/>
          </a:p>
        </p:txBody>
      </p:sp>
      <p:sp>
        <p:nvSpPr>
          <p:cNvPr id="5" name="Footer Placeholder 4">
            <a:extLst>
              <a:ext uri="{FF2B5EF4-FFF2-40B4-BE49-F238E27FC236}">
                <a16:creationId xmlns:a16="http://schemas.microsoft.com/office/drawing/2014/main" id="{11027B78-7D3A-4D17-BE29-1AD671AA6D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44CCD-32BE-4CE6-8764-3DB97F9A7D40}"/>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6446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BB42E7-A2E2-1745-987F-C233D4515142}"/>
              </a:ext>
            </a:extLst>
          </p:cNvPr>
          <p:cNvSpPr>
            <a:spLocks noGrp="1"/>
          </p:cNvSpPr>
          <p:nvPr>
            <p:ph type="title"/>
          </p:nvPr>
        </p:nvSpPr>
        <p:spPr>
          <a:xfrm>
            <a:off x="838200" y="563527"/>
            <a:ext cx="10515600" cy="65933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67C3B3-87CA-4346-9841-54CED71218F9}"/>
              </a:ext>
            </a:extLst>
          </p:cNvPr>
          <p:cNvSpPr>
            <a:spLocks noGrp="1"/>
          </p:cNvSpPr>
          <p:nvPr>
            <p:ph type="body" idx="1"/>
          </p:nvPr>
        </p:nvSpPr>
        <p:spPr>
          <a:xfrm>
            <a:off x="838200" y="1442853"/>
            <a:ext cx="10515600" cy="47133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3080A5-8F86-3F47-8405-B1B67E6B48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1712-D665-8D48-A115-B30EC50DD038}" type="datetimeFigureOut">
              <a:rPr lang="en-US" smtClean="0"/>
              <a:t>6/16/2021</a:t>
            </a:fld>
            <a:endParaRPr lang="en-US"/>
          </a:p>
        </p:txBody>
      </p:sp>
      <p:sp>
        <p:nvSpPr>
          <p:cNvPr id="5" name="Footer Placeholder 4">
            <a:extLst>
              <a:ext uri="{FF2B5EF4-FFF2-40B4-BE49-F238E27FC236}">
                <a16:creationId xmlns:a16="http://schemas.microsoft.com/office/drawing/2014/main" id="{AF6088D0-5147-5845-817F-AF1F89499D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A2AC55-C372-4347-8E40-BE33A231AF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0224-1F63-AB4C-B109-83CB16CE5C1C}" type="slidenum">
              <a:rPr lang="en-US" smtClean="0"/>
              <a:t>‹#›</a:t>
            </a:fld>
            <a:endParaRPr lang="en-US"/>
          </a:p>
        </p:txBody>
      </p:sp>
    </p:spTree>
    <p:extLst>
      <p:ext uri="{BB962C8B-B14F-4D97-AF65-F5344CB8AC3E}">
        <p14:creationId xmlns:p14="http://schemas.microsoft.com/office/powerpoint/2010/main" val="156864890"/>
      </p:ext>
    </p:extLst>
  </p:cSld>
  <p:clrMap bg1="lt1" tx1="dk1" bg2="lt2" tx2="dk2" accent1="accent1" accent2="accent2" accent3="accent3" accent4="accent4" accent5="accent5" accent6="accent6" hlink="hlink" folHlink="folHlink"/>
  <p:sldLayoutIdLst>
    <p:sldLayoutId id="2147483668" r:id="rId1"/>
    <p:sldLayoutId id="2147483667" r:id="rId2"/>
    <p:sldLayoutId id="2147483650" r:id="rId3"/>
    <p:sldLayoutId id="2147483661" r:id="rId4"/>
    <p:sldLayoutId id="2147483666" r:id="rId5"/>
    <p:sldLayoutId id="2147483654" r:id="rId6"/>
    <p:sldLayoutId id="2147483652" r:id="rId7"/>
    <p:sldLayoutId id="2147483655" r:id="rId8"/>
  </p:sldLayoutIdLst>
  <p:txStyles>
    <p:titleStyle>
      <a:lvl1pPr algn="l" defTabSz="914400" rtl="0" eaLnBrk="1" latinLnBrk="0" hangingPunct="1">
        <a:lnSpc>
          <a:spcPct val="90000"/>
        </a:lnSpc>
        <a:spcBef>
          <a:spcPct val="0"/>
        </a:spcBef>
        <a:buNone/>
        <a:defRPr sz="3600" b="0" i="0" kern="1200">
          <a:solidFill>
            <a:srgbClr val="3E0052"/>
          </a:solidFill>
          <a:latin typeface="Avenir Next Medium" panose="020B0503020202020204" pitchFamily="34" charset="0"/>
          <a:ea typeface="Verdana" panose="020B060403050404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0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1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6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6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678FEE-BAD1-4AD2-971E-40AA800394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2273F4-0E5C-4E13-85C8-FDC017081D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7ED96-72A3-4DFD-9001-34D3DD5DF3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F856E-ABA6-4BB4-9B32-91263B25C176}" type="datetimeFigureOut">
              <a:rPr lang="en-US" smtClean="0"/>
              <a:t>6/16/2021</a:t>
            </a:fld>
            <a:endParaRPr lang="en-US"/>
          </a:p>
        </p:txBody>
      </p:sp>
      <p:sp>
        <p:nvSpPr>
          <p:cNvPr id="5" name="Footer Placeholder 4">
            <a:extLst>
              <a:ext uri="{FF2B5EF4-FFF2-40B4-BE49-F238E27FC236}">
                <a16:creationId xmlns:a16="http://schemas.microsoft.com/office/drawing/2014/main" id="{12DBE3E4-E7E7-42DA-9FC1-48847C0559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755A74-2117-4CFF-BAB2-7E0FADCA26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C74CA-A429-4887-BD0C-6B449F08BFD7}" type="slidenum">
              <a:rPr lang="en-US" smtClean="0"/>
              <a:t>‹#›</a:t>
            </a:fld>
            <a:endParaRPr lang="en-US"/>
          </a:p>
        </p:txBody>
      </p:sp>
    </p:spTree>
    <p:extLst>
      <p:ext uri="{BB962C8B-B14F-4D97-AF65-F5344CB8AC3E}">
        <p14:creationId xmlns:p14="http://schemas.microsoft.com/office/powerpoint/2010/main" val="190370558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a:extLst>
              <a:ext uri="{FF2B5EF4-FFF2-40B4-BE49-F238E27FC236}">
                <a16:creationId xmlns:a16="http://schemas.microsoft.com/office/drawing/2014/main" id="{9A0761B7-7624-4FEF-8480-C4A69BBC2740}"/>
              </a:ext>
            </a:extLst>
          </p:cNvPr>
          <p:cNvSpPr txBox="1">
            <a:spLocks noChangeArrowheads="1"/>
          </p:cNvSpPr>
          <p:nvPr/>
        </p:nvSpPr>
        <p:spPr bwMode="auto">
          <a:xfrm>
            <a:off x="1478505" y="5826481"/>
            <a:ext cx="968960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4400" b="1" dirty="0">
                <a:solidFill>
                  <a:schemeClr val="bg1">
                    <a:lumMod val="85000"/>
                    <a:lumOff val="15000"/>
                  </a:schemeClr>
                </a:solidFill>
                <a:latin typeface="+mn-lt"/>
              </a:rPr>
              <a:t>Catapult Training Templates</a:t>
            </a:r>
          </a:p>
        </p:txBody>
      </p:sp>
    </p:spTree>
    <p:extLst>
      <p:ext uri="{BB962C8B-B14F-4D97-AF65-F5344CB8AC3E}">
        <p14:creationId xmlns:p14="http://schemas.microsoft.com/office/powerpoint/2010/main" val="775902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dirty="0"/>
              <a:t>OSHA-Occupational Safety &amp; Health Act</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p:txBody>
          <a:bodyPr vert="horz" lIns="91440" tIns="45720" rIns="91440" bIns="45720" rtlCol="0" anchor="t">
            <a:normAutofit/>
          </a:bodyPr>
          <a:lstStyle/>
          <a:p>
            <a:pPr marL="0" lvl="1" indent="0" eaLnBrk="1" hangingPunct="1">
              <a:buNone/>
            </a:pPr>
            <a:r>
              <a:rPr lang="en-US" altLang="en-US" sz="2800" b="1" dirty="0">
                <a:solidFill>
                  <a:srgbClr val="474B56"/>
                </a:solidFill>
              </a:rPr>
              <a:t>General Duty Clause</a:t>
            </a:r>
          </a:p>
          <a:p>
            <a:pPr marL="0" lvl="1" indent="0">
              <a:buNone/>
            </a:pPr>
            <a:r>
              <a:rPr lang="en-US" sz="2800" dirty="0"/>
              <a:t>Employers provide workplace free from recognized hazards likely to cause death or serious physical harm.</a:t>
            </a:r>
          </a:p>
          <a:p>
            <a:pPr marL="0" lvl="1" indent="0">
              <a:buNone/>
            </a:pPr>
            <a:endParaRPr lang="en-US" sz="2800" dirty="0"/>
          </a:p>
          <a:p>
            <a:pPr marL="0" lvl="1" indent="0" eaLnBrk="1" hangingPunct="1">
              <a:buNone/>
            </a:pPr>
            <a:r>
              <a:rPr lang="en-US" altLang="en-US" sz="2800" b="1" dirty="0">
                <a:solidFill>
                  <a:srgbClr val="474B56"/>
                </a:solidFill>
              </a:rPr>
              <a:t>Safety Information</a:t>
            </a:r>
          </a:p>
          <a:p>
            <a:pPr marL="628650" lvl="1" indent="-457200">
              <a:buFont typeface="Arial" panose="020B0604020202020204" pitchFamily="34" charset="0"/>
              <a:buChar char="•"/>
            </a:pPr>
            <a:r>
              <a:rPr lang="en-US" altLang="en-US" sz="2800" dirty="0">
                <a:latin typeface="Avenir Next"/>
                <a:ea typeface="Verdana"/>
                <a:cs typeface="Verdana"/>
              </a:rPr>
              <a:t>Keep the hazard sheets on chemicals updated.</a:t>
            </a:r>
            <a:endParaRPr lang="en-US" altLang="en-US" sz="2800" b="1" dirty="0">
              <a:solidFill>
                <a:srgbClr val="474B56"/>
              </a:solidFill>
            </a:endParaRPr>
          </a:p>
          <a:p>
            <a:pPr marL="628650" lvl="1" indent="-457200">
              <a:buFont typeface="Arial" panose="020B0604020202020204" pitchFamily="34" charset="0"/>
              <a:buChar char="•"/>
            </a:pPr>
            <a:r>
              <a:rPr lang="en-US" altLang="en-US" sz="2800" dirty="0">
                <a:solidFill>
                  <a:srgbClr val="517790"/>
                </a:solidFill>
                <a:latin typeface="Avenir Next"/>
                <a:ea typeface="Verdana"/>
                <a:cs typeface="Verdana"/>
              </a:rPr>
              <a:t>Make sure employees are trained to know where to find them.</a:t>
            </a:r>
            <a:endParaRPr lang="en-US" altLang="en-US" sz="2800" dirty="0">
              <a:solidFill>
                <a:srgbClr val="517790"/>
              </a:solidFill>
            </a:endParaRPr>
          </a:p>
          <a:p>
            <a:pPr marL="628650" lvl="1" indent="-457200">
              <a:buFont typeface="Arial" panose="020B0604020202020204" pitchFamily="34" charset="0"/>
              <a:buChar char="•"/>
            </a:pPr>
            <a:r>
              <a:rPr lang="en-US" altLang="en-US" sz="2800" dirty="0">
                <a:latin typeface="Avenir Next"/>
                <a:ea typeface="Verdana"/>
                <a:cs typeface="Verdana"/>
              </a:rPr>
              <a:t>Notify employees of any specific safety processes.</a:t>
            </a:r>
            <a:endParaRPr lang="en-US" altLang="en-US" sz="2800" dirty="0"/>
          </a:p>
          <a:p>
            <a:pPr marL="628650" lvl="1" indent="-457200">
              <a:buFont typeface="Arial" panose="020B0604020202020204" pitchFamily="34" charset="0"/>
              <a:buChar char="•"/>
            </a:pPr>
            <a:r>
              <a:rPr lang="en-US" altLang="en-US" sz="2800" dirty="0"/>
              <a:t>Emergency exits, fire alarms, etc.</a:t>
            </a:r>
          </a:p>
          <a:p>
            <a:pPr marL="628650" lvl="1" indent="-457200">
              <a:buFont typeface="Arial" panose="020B0604020202020204" pitchFamily="34" charset="0"/>
              <a:buChar char="•"/>
            </a:pPr>
            <a:r>
              <a:rPr lang="en-US" altLang="en-US" sz="2800" dirty="0"/>
              <a:t>Immediately correct unsafe behavior.</a:t>
            </a:r>
          </a:p>
        </p:txBody>
      </p:sp>
    </p:spTree>
    <p:extLst>
      <p:ext uri="{BB962C8B-B14F-4D97-AF65-F5344CB8AC3E}">
        <p14:creationId xmlns:p14="http://schemas.microsoft.com/office/powerpoint/2010/main" val="2119976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dirty="0"/>
              <a:t>OSHA-Occupational Safety &amp; Health Act</a:t>
            </a:r>
          </a:p>
        </p:txBody>
      </p:sp>
      <p:pic>
        <p:nvPicPr>
          <p:cNvPr id="3" name="Picture 2" descr="A picture containing person&#10;&#10;Description automatically generated">
            <a:extLst>
              <a:ext uri="{FF2B5EF4-FFF2-40B4-BE49-F238E27FC236}">
                <a16:creationId xmlns:a16="http://schemas.microsoft.com/office/drawing/2014/main" id="{901088F6-F19D-46E9-9C5A-125DE1FA2D8F}"/>
              </a:ext>
            </a:extLst>
          </p:cNvPr>
          <p:cNvPicPr>
            <a:picLocks noChangeAspect="1"/>
          </p:cNvPicPr>
          <p:nvPr/>
        </p:nvPicPr>
        <p:blipFill>
          <a:blip r:embed="rId3"/>
          <a:stretch>
            <a:fillRect/>
          </a:stretch>
        </p:blipFill>
        <p:spPr>
          <a:xfrm>
            <a:off x="8673801" y="2043952"/>
            <a:ext cx="3173598" cy="3596745"/>
          </a:xfrm>
          <a:prstGeom prst="rect">
            <a:avLst/>
          </a:prstGeom>
        </p:spPr>
      </p:pic>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p:txBody>
          <a:bodyPr>
            <a:normAutofit/>
          </a:bodyPr>
          <a:lstStyle/>
          <a:p>
            <a:pPr marL="0" lvl="1" indent="0" eaLnBrk="1" hangingPunct="1">
              <a:buNone/>
            </a:pPr>
            <a:r>
              <a:rPr lang="en-US" altLang="en-US" sz="2800" b="1" dirty="0">
                <a:solidFill>
                  <a:srgbClr val="474B56"/>
                </a:solidFill>
              </a:rPr>
              <a:t>Anti-Retaliation</a:t>
            </a:r>
          </a:p>
          <a:p>
            <a:pPr marL="0" lvl="1" indent="0" eaLnBrk="1" hangingPunct="1">
              <a:buNone/>
            </a:pPr>
            <a:r>
              <a:rPr lang="en-US" altLang="en-US" sz="2800" dirty="0"/>
              <a:t>Prohibits </a:t>
            </a:r>
            <a:r>
              <a:rPr lang="en-US" sz="2800" kern="1200" dirty="0"/>
              <a:t>discouraging workers from reporting an injury or illness.</a:t>
            </a:r>
          </a:p>
          <a:p>
            <a:pPr marL="0" lvl="1" indent="0" eaLnBrk="1" hangingPunct="1">
              <a:buNone/>
            </a:pPr>
            <a:endParaRPr lang="en-US" sz="2800" dirty="0"/>
          </a:p>
          <a:p>
            <a:pPr marL="0" lvl="1" indent="0">
              <a:buNone/>
            </a:pPr>
            <a:r>
              <a:rPr lang="en-US" altLang="en-US" sz="2800" b="1" dirty="0">
                <a:solidFill>
                  <a:srgbClr val="474B56"/>
                </a:solidFill>
              </a:rPr>
              <a:t>If an employee reports a concern:</a:t>
            </a:r>
          </a:p>
          <a:p>
            <a:pPr marL="514350" lvl="1" indent="-514350">
              <a:buFont typeface="+mj-lt"/>
              <a:buAutoNum type="arabicPeriod"/>
            </a:pPr>
            <a:r>
              <a:rPr lang="en-US" altLang="en-US" sz="2800" dirty="0">
                <a:solidFill>
                  <a:srgbClr val="474B56"/>
                </a:solidFill>
              </a:rPr>
              <a:t>Thank them. It is EVERYONE’s job to speak up.</a:t>
            </a:r>
          </a:p>
          <a:p>
            <a:pPr marL="514350" lvl="1" indent="-514350">
              <a:buFont typeface="+mj-lt"/>
              <a:buAutoNum type="arabicPeriod"/>
            </a:pPr>
            <a:r>
              <a:rPr lang="en-US" altLang="en-US" sz="2800" dirty="0">
                <a:solidFill>
                  <a:srgbClr val="474B56"/>
                </a:solidFill>
              </a:rPr>
              <a:t>Fix the issue if possible.</a:t>
            </a:r>
          </a:p>
          <a:p>
            <a:pPr marL="514350" lvl="1" indent="-514350">
              <a:buFont typeface="+mj-lt"/>
              <a:buAutoNum type="arabicPeriod"/>
            </a:pPr>
            <a:r>
              <a:rPr lang="en-US" altLang="en-US" sz="2800" dirty="0">
                <a:solidFill>
                  <a:srgbClr val="474B56"/>
                </a:solidFill>
              </a:rPr>
              <a:t>Elevate to the appropriate department if you cannot.</a:t>
            </a:r>
          </a:p>
          <a:p>
            <a:pPr marL="514350" lvl="1" indent="-514350">
              <a:buFont typeface="+mj-lt"/>
              <a:buAutoNum type="arabicPeriod"/>
            </a:pPr>
            <a:r>
              <a:rPr lang="en-US" altLang="en-US" sz="2800" dirty="0">
                <a:solidFill>
                  <a:srgbClr val="474B56"/>
                </a:solidFill>
              </a:rPr>
              <a:t>No action taken? Elevate appropriately.</a:t>
            </a:r>
          </a:p>
          <a:p>
            <a:pPr marL="0" lvl="1" indent="0">
              <a:buNone/>
            </a:pPr>
            <a:endParaRPr lang="en-US" altLang="en-US" sz="2800" dirty="0">
              <a:solidFill>
                <a:srgbClr val="474B56"/>
              </a:solidFill>
            </a:endParaRPr>
          </a:p>
          <a:p>
            <a:pPr marL="0" lvl="1" indent="0">
              <a:buNone/>
            </a:pPr>
            <a:r>
              <a:rPr lang="en-US" altLang="en-US" sz="2800" dirty="0">
                <a:solidFill>
                  <a:srgbClr val="474B56"/>
                </a:solidFill>
              </a:rPr>
              <a:t>Some safety issues may not be fixable. Get back to employee &amp; explain.</a:t>
            </a:r>
          </a:p>
          <a:p>
            <a:pPr marL="0" lvl="1" indent="0" eaLnBrk="1" hangingPunct="1">
              <a:buNone/>
            </a:pPr>
            <a:endParaRPr lang="en-US" sz="2800" kern="1200" dirty="0"/>
          </a:p>
          <a:p>
            <a:pPr marL="628650" lvl="1" indent="-457200">
              <a:buFont typeface="Arial" panose="020B0604020202020204" pitchFamily="34" charset="0"/>
              <a:buChar char="•"/>
            </a:pPr>
            <a:endParaRPr lang="en-US" sz="2800" kern="1200" dirty="0"/>
          </a:p>
        </p:txBody>
      </p:sp>
    </p:spTree>
    <p:extLst>
      <p:ext uri="{BB962C8B-B14F-4D97-AF65-F5344CB8AC3E}">
        <p14:creationId xmlns:p14="http://schemas.microsoft.com/office/powerpoint/2010/main" val="575099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dirty="0"/>
              <a:t>OSHA Reporting</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a:xfrm>
            <a:off x="772391" y="1939830"/>
            <a:ext cx="10515600" cy="2943897"/>
          </a:xfrm>
        </p:spPr>
        <p:txBody>
          <a:bodyPr>
            <a:normAutofit/>
          </a:bodyPr>
          <a:lstStyle/>
          <a:p>
            <a:pPr marL="0" indent="0">
              <a:lnSpc>
                <a:spcPct val="100000"/>
              </a:lnSpc>
              <a:spcBef>
                <a:spcPts val="0"/>
              </a:spcBef>
              <a:spcAft>
                <a:spcPts val="600"/>
              </a:spcAft>
              <a:buNone/>
              <a:defRPr/>
            </a:pPr>
            <a:r>
              <a:rPr lang="en-US" sz="3200" b="1" dirty="0">
                <a:solidFill>
                  <a:schemeClr val="tx2">
                    <a:lumMod val="65000"/>
                    <a:lumOff val="35000"/>
                  </a:schemeClr>
                </a:solidFill>
              </a:rPr>
              <a:t>Let HR/Senior Management know ASAP...</a:t>
            </a:r>
          </a:p>
          <a:p>
            <a:pPr marL="571500" indent="-571500">
              <a:lnSpc>
                <a:spcPct val="100000"/>
              </a:lnSpc>
              <a:spcBef>
                <a:spcPts val="0"/>
              </a:spcBef>
              <a:spcAft>
                <a:spcPts val="600"/>
              </a:spcAft>
              <a:defRPr/>
            </a:pPr>
            <a:r>
              <a:rPr lang="en-US" sz="3200" dirty="0">
                <a:solidFill>
                  <a:srgbClr val="517790"/>
                </a:solidFill>
              </a:rPr>
              <a:t>Fatality – must report to OSHA within 8 </a:t>
            </a:r>
            <a:r>
              <a:rPr lang="en-US" sz="3200" dirty="0" err="1">
                <a:solidFill>
                  <a:srgbClr val="517790"/>
                </a:solidFill>
              </a:rPr>
              <a:t>hrs</a:t>
            </a:r>
            <a:r>
              <a:rPr lang="en-US" sz="3200" dirty="0">
                <a:solidFill>
                  <a:srgbClr val="517790"/>
                </a:solidFill>
              </a:rPr>
              <a:t> </a:t>
            </a:r>
          </a:p>
          <a:p>
            <a:pPr marL="571500" indent="-571500">
              <a:lnSpc>
                <a:spcPct val="100000"/>
              </a:lnSpc>
              <a:spcBef>
                <a:spcPts val="0"/>
              </a:spcBef>
              <a:spcAft>
                <a:spcPts val="600"/>
              </a:spcAft>
              <a:defRPr/>
            </a:pPr>
            <a:r>
              <a:rPr lang="en-US" sz="3200" dirty="0">
                <a:solidFill>
                  <a:srgbClr val="517790"/>
                </a:solidFill>
              </a:rPr>
              <a:t>In-patient hospitalization – 24 hours</a:t>
            </a:r>
          </a:p>
          <a:p>
            <a:pPr marL="571500" indent="-571500">
              <a:lnSpc>
                <a:spcPct val="100000"/>
              </a:lnSpc>
              <a:spcBef>
                <a:spcPts val="0"/>
              </a:spcBef>
              <a:spcAft>
                <a:spcPts val="600"/>
              </a:spcAft>
              <a:defRPr/>
            </a:pPr>
            <a:r>
              <a:rPr lang="en-US" sz="3200" dirty="0">
                <a:solidFill>
                  <a:srgbClr val="517790"/>
                </a:solidFill>
              </a:rPr>
              <a:t>Amputation – 24 hours</a:t>
            </a:r>
          </a:p>
          <a:p>
            <a:pPr marL="571500" indent="-571500">
              <a:lnSpc>
                <a:spcPct val="100000"/>
              </a:lnSpc>
              <a:spcBef>
                <a:spcPts val="0"/>
              </a:spcBef>
              <a:spcAft>
                <a:spcPts val="600"/>
              </a:spcAft>
              <a:defRPr/>
            </a:pPr>
            <a:r>
              <a:rPr lang="en-US" sz="3200" dirty="0">
                <a:solidFill>
                  <a:srgbClr val="517790"/>
                </a:solidFill>
              </a:rPr>
              <a:t>Loss of an eye – 24 hours</a:t>
            </a:r>
          </a:p>
          <a:p>
            <a:endParaRPr lang="en-US" sz="2800" dirty="0"/>
          </a:p>
        </p:txBody>
      </p:sp>
      <p:pic>
        <p:nvPicPr>
          <p:cNvPr id="3" name="Picture 2">
            <a:extLst>
              <a:ext uri="{FF2B5EF4-FFF2-40B4-BE49-F238E27FC236}">
                <a16:creationId xmlns:a16="http://schemas.microsoft.com/office/drawing/2014/main" id="{2A73CF68-ECB4-4018-9AAD-BDBB416D8E00}"/>
              </a:ext>
            </a:extLst>
          </p:cNvPr>
          <p:cNvPicPr>
            <a:picLocks noChangeAspect="1"/>
          </p:cNvPicPr>
          <p:nvPr/>
        </p:nvPicPr>
        <p:blipFill>
          <a:blip r:embed="rId3"/>
          <a:stretch>
            <a:fillRect/>
          </a:stretch>
        </p:blipFill>
        <p:spPr>
          <a:xfrm>
            <a:off x="8626423" y="1622426"/>
            <a:ext cx="2857962" cy="4300382"/>
          </a:xfrm>
          <a:custGeom>
            <a:avLst/>
            <a:gdLst>
              <a:gd name="connsiteX0" fmla="*/ 0 w 2857962"/>
              <a:gd name="connsiteY0" fmla="*/ 0 h 4300382"/>
              <a:gd name="connsiteX1" fmla="*/ 2857962 w 2857962"/>
              <a:gd name="connsiteY1" fmla="*/ 0 h 4300382"/>
              <a:gd name="connsiteX2" fmla="*/ 2857962 w 2857962"/>
              <a:gd name="connsiteY2" fmla="*/ 4300382 h 4300382"/>
              <a:gd name="connsiteX3" fmla="*/ 0 w 2857962"/>
              <a:gd name="connsiteY3" fmla="*/ 4300382 h 4300382"/>
              <a:gd name="connsiteX4" fmla="*/ 0 w 2857962"/>
              <a:gd name="connsiteY4" fmla="*/ 0 h 4300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962" h="4300382" fill="none" extrusionOk="0">
                <a:moveTo>
                  <a:pt x="0" y="0"/>
                </a:moveTo>
                <a:cubicBezTo>
                  <a:pt x="1125928" y="-33775"/>
                  <a:pt x="2475395" y="138873"/>
                  <a:pt x="2857962" y="0"/>
                </a:cubicBezTo>
                <a:cubicBezTo>
                  <a:pt x="2784191" y="1652362"/>
                  <a:pt x="2702079" y="2724284"/>
                  <a:pt x="2857962" y="4300382"/>
                </a:cubicBezTo>
                <a:cubicBezTo>
                  <a:pt x="1990506" y="4163052"/>
                  <a:pt x="1015253" y="4162526"/>
                  <a:pt x="0" y="4300382"/>
                </a:cubicBezTo>
                <a:cubicBezTo>
                  <a:pt x="152408" y="3178369"/>
                  <a:pt x="73868" y="1317237"/>
                  <a:pt x="0" y="0"/>
                </a:cubicBezTo>
                <a:close/>
              </a:path>
              <a:path w="2857962" h="4300382" stroke="0" extrusionOk="0">
                <a:moveTo>
                  <a:pt x="0" y="0"/>
                </a:moveTo>
                <a:cubicBezTo>
                  <a:pt x="410977" y="-101487"/>
                  <a:pt x="1684351" y="-162162"/>
                  <a:pt x="2857962" y="0"/>
                </a:cubicBezTo>
                <a:cubicBezTo>
                  <a:pt x="2918675" y="1267303"/>
                  <a:pt x="2796890" y="3099689"/>
                  <a:pt x="2857962" y="4300382"/>
                </a:cubicBezTo>
                <a:cubicBezTo>
                  <a:pt x="2510017" y="4350447"/>
                  <a:pt x="1315348" y="4141933"/>
                  <a:pt x="0" y="4300382"/>
                </a:cubicBezTo>
                <a:cubicBezTo>
                  <a:pt x="-24452" y="3085684"/>
                  <a:pt x="-67663" y="672056"/>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Curved/>
                  </ask:type>
                </ask:lineSketchStyleProps>
              </a:ext>
            </a:extLst>
          </a:ln>
        </p:spPr>
      </p:pic>
    </p:spTree>
    <p:extLst>
      <p:ext uri="{BB962C8B-B14F-4D97-AF65-F5344CB8AC3E}">
        <p14:creationId xmlns:p14="http://schemas.microsoft.com/office/powerpoint/2010/main" val="4137948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51F7-CDF7-4C4C-8B48-E4164BAFCA5E}"/>
              </a:ext>
            </a:extLst>
          </p:cNvPr>
          <p:cNvSpPr>
            <a:spLocks noGrp="1"/>
          </p:cNvSpPr>
          <p:nvPr>
            <p:ph type="title"/>
          </p:nvPr>
        </p:nvSpPr>
        <p:spPr/>
        <p:txBody>
          <a:bodyPr/>
          <a:lstStyle/>
          <a:p>
            <a:r>
              <a:rPr lang="en-US" dirty="0"/>
              <a:t>OSHA posting: Form 300A</a:t>
            </a:r>
          </a:p>
        </p:txBody>
      </p:sp>
      <p:pic>
        <p:nvPicPr>
          <p:cNvPr id="4" name="Picture 3" descr="A picture containing text, businesscard, stationary, envelope&#10;&#10;Description automatically generated">
            <a:extLst>
              <a:ext uri="{FF2B5EF4-FFF2-40B4-BE49-F238E27FC236}">
                <a16:creationId xmlns:a16="http://schemas.microsoft.com/office/drawing/2014/main" id="{719D895F-84F8-4185-AA0F-0A164301389A}"/>
              </a:ext>
            </a:extLst>
          </p:cNvPr>
          <p:cNvPicPr>
            <a:picLocks noChangeAspect="1"/>
          </p:cNvPicPr>
          <p:nvPr/>
        </p:nvPicPr>
        <p:blipFill>
          <a:blip r:embed="rId3"/>
          <a:stretch>
            <a:fillRect/>
          </a:stretch>
        </p:blipFill>
        <p:spPr>
          <a:xfrm>
            <a:off x="347480" y="2586594"/>
            <a:ext cx="3142160" cy="3553633"/>
          </a:xfrm>
          <a:prstGeom prst="rect">
            <a:avLst/>
          </a:prstGeom>
        </p:spPr>
      </p:pic>
      <p:sp>
        <p:nvSpPr>
          <p:cNvPr id="5" name="Content Placeholder 4">
            <a:extLst>
              <a:ext uri="{FF2B5EF4-FFF2-40B4-BE49-F238E27FC236}">
                <a16:creationId xmlns:a16="http://schemas.microsoft.com/office/drawing/2014/main" id="{D3ED7950-C5C7-4524-896B-3DEFCC57E5A9}"/>
              </a:ext>
            </a:extLst>
          </p:cNvPr>
          <p:cNvSpPr>
            <a:spLocks noGrp="1"/>
          </p:cNvSpPr>
          <p:nvPr>
            <p:ph idx="1"/>
          </p:nvPr>
        </p:nvSpPr>
        <p:spPr>
          <a:xfrm>
            <a:off x="758536" y="1442853"/>
            <a:ext cx="10919729" cy="2287483"/>
          </a:xfrm>
        </p:spPr>
        <p:txBody>
          <a:bodyPr vert="horz" lIns="91440" tIns="45720" rIns="91440" bIns="45720" rtlCol="0">
            <a:normAutofit/>
          </a:bodyPr>
          <a:lstStyle/>
          <a:p>
            <a:pPr marL="2857500" lvl="5" indent="-571500">
              <a:lnSpc>
                <a:spcPct val="110000"/>
              </a:lnSpc>
            </a:pPr>
            <a:r>
              <a:rPr lang="en-US" sz="3600" dirty="0">
                <a:solidFill>
                  <a:srgbClr val="517790"/>
                </a:solidFill>
              </a:rPr>
              <a:t>Location based</a:t>
            </a:r>
          </a:p>
          <a:p>
            <a:pPr marL="2857500" lvl="5" indent="-571500">
              <a:lnSpc>
                <a:spcPct val="110000"/>
              </a:lnSpc>
            </a:pPr>
            <a:r>
              <a:rPr lang="en-US" sz="3600" dirty="0">
                <a:solidFill>
                  <a:srgbClr val="517790"/>
                </a:solidFill>
              </a:rPr>
              <a:t>Information about days missed/lost time</a:t>
            </a:r>
          </a:p>
          <a:p>
            <a:pPr marL="2857500" lvl="5" indent="-571500">
              <a:lnSpc>
                <a:spcPct val="110000"/>
              </a:lnSpc>
            </a:pPr>
            <a:r>
              <a:rPr lang="en-US" sz="3600" dirty="0">
                <a:solidFill>
                  <a:srgbClr val="517790"/>
                </a:solidFill>
              </a:rPr>
              <a:t>Post from February 1 through April 30</a:t>
            </a:r>
          </a:p>
          <a:p>
            <a:pPr marL="0" indent="0">
              <a:lnSpc>
                <a:spcPct val="110000"/>
              </a:lnSpc>
              <a:buNone/>
            </a:pPr>
            <a:endParaRPr lang="en-US" sz="3200" b="1" dirty="0">
              <a:solidFill>
                <a:schemeClr val="tx2">
                  <a:lumMod val="65000"/>
                  <a:lumOff val="35000"/>
                </a:schemeClr>
              </a:solidFill>
            </a:endParaRPr>
          </a:p>
        </p:txBody>
      </p:sp>
    </p:spTree>
    <p:extLst>
      <p:ext uri="{BB962C8B-B14F-4D97-AF65-F5344CB8AC3E}">
        <p14:creationId xmlns:p14="http://schemas.microsoft.com/office/powerpoint/2010/main" val="1723734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36D0E26-B0BA-4C2D-B0F5-D585BDD87ABE}"/>
              </a:ext>
            </a:extLst>
          </p:cNvPr>
          <p:cNvSpPr/>
          <p:nvPr/>
        </p:nvSpPr>
        <p:spPr>
          <a:xfrm>
            <a:off x="1036982" y="1461955"/>
            <a:ext cx="2196548" cy="1934818"/>
          </a:xfrm>
          <a:prstGeom prst="rect">
            <a:avLst/>
          </a:prstGeom>
          <a:solidFill>
            <a:srgbClr val="5178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latin typeface="Avenir Next Medium" panose="020B0503020202020204" pitchFamily="34" charset="0"/>
                <a:ea typeface="Verdana" panose="020B0604030504040204" pitchFamily="34" charset="0"/>
                <a:cs typeface="Verdana" panose="020B0604030504040204" pitchFamily="34" charset="0"/>
              </a:rPr>
              <a:t>Inspection Process:</a:t>
            </a:r>
          </a:p>
        </p:txBody>
      </p:sp>
      <p:sp>
        <p:nvSpPr>
          <p:cNvPr id="2" name="Title 1">
            <a:extLst>
              <a:ext uri="{FF2B5EF4-FFF2-40B4-BE49-F238E27FC236}">
                <a16:creationId xmlns:a16="http://schemas.microsoft.com/office/drawing/2014/main" id="{A98F51F7-CDF7-4C4C-8B48-E4164BAFCA5E}"/>
              </a:ext>
            </a:extLst>
          </p:cNvPr>
          <p:cNvSpPr>
            <a:spLocks noGrp="1"/>
          </p:cNvSpPr>
          <p:nvPr>
            <p:ph type="title"/>
          </p:nvPr>
        </p:nvSpPr>
        <p:spPr/>
        <p:txBody>
          <a:bodyPr/>
          <a:lstStyle/>
          <a:p>
            <a:r>
              <a:rPr lang="en-US" dirty="0"/>
              <a:t>OSHA Inspections</a:t>
            </a:r>
          </a:p>
        </p:txBody>
      </p:sp>
      <p:sp>
        <p:nvSpPr>
          <p:cNvPr id="8" name="Rectangle 3">
            <a:extLst>
              <a:ext uri="{FF2B5EF4-FFF2-40B4-BE49-F238E27FC236}">
                <a16:creationId xmlns:a16="http://schemas.microsoft.com/office/drawing/2014/main" id="{BA89C206-C9F7-43CB-9E83-4F140D867CDD}"/>
              </a:ext>
            </a:extLst>
          </p:cNvPr>
          <p:cNvSpPr>
            <a:spLocks noGrp="1" noChangeArrowheads="1"/>
          </p:cNvSpPr>
          <p:nvPr>
            <p:ph idx="1"/>
          </p:nvPr>
        </p:nvSpPr>
        <p:spPr>
          <a:xfrm>
            <a:off x="3863470" y="1461955"/>
            <a:ext cx="7886700" cy="4351338"/>
          </a:xfrm>
        </p:spPr>
        <p:txBody>
          <a:bodyPr>
            <a:normAutofit fontScale="92500" lnSpcReduction="20000"/>
          </a:bodyPr>
          <a:lstStyle/>
          <a:p>
            <a:pPr marL="573088" indent="-463550">
              <a:spcBef>
                <a:spcPts val="0"/>
              </a:spcBef>
              <a:defRPr/>
            </a:pPr>
            <a:r>
              <a:rPr lang="en-US" sz="3600" dirty="0"/>
              <a:t>Opening Conference</a:t>
            </a:r>
          </a:p>
          <a:p>
            <a:pPr marL="573088" indent="-463550">
              <a:spcBef>
                <a:spcPts val="0"/>
              </a:spcBef>
              <a:defRPr/>
            </a:pPr>
            <a:endParaRPr lang="en-US" sz="3600" dirty="0"/>
          </a:p>
          <a:p>
            <a:pPr marL="573088" indent="-463550">
              <a:spcBef>
                <a:spcPts val="0"/>
              </a:spcBef>
              <a:defRPr/>
            </a:pPr>
            <a:r>
              <a:rPr lang="en-US" sz="3600" dirty="0"/>
              <a:t>Paperwork/Recordkeeping</a:t>
            </a:r>
          </a:p>
          <a:p>
            <a:pPr marL="573088" indent="-463550">
              <a:spcBef>
                <a:spcPts val="0"/>
              </a:spcBef>
              <a:defRPr/>
            </a:pPr>
            <a:endParaRPr lang="en-US" sz="3600" dirty="0"/>
          </a:p>
          <a:p>
            <a:pPr marL="573088" indent="-463550">
              <a:spcBef>
                <a:spcPts val="0"/>
              </a:spcBef>
              <a:defRPr/>
            </a:pPr>
            <a:r>
              <a:rPr lang="en-US" sz="3600" dirty="0"/>
              <a:t>Inspection of Facility</a:t>
            </a:r>
          </a:p>
          <a:p>
            <a:pPr marL="573088" indent="-463550">
              <a:spcBef>
                <a:spcPts val="0"/>
              </a:spcBef>
              <a:defRPr/>
            </a:pPr>
            <a:endParaRPr lang="en-US" sz="3600" dirty="0"/>
          </a:p>
          <a:p>
            <a:pPr marL="573088" indent="-463550">
              <a:spcBef>
                <a:spcPts val="0"/>
              </a:spcBef>
              <a:defRPr/>
            </a:pPr>
            <a:r>
              <a:rPr lang="en-US" sz="3600" dirty="0"/>
              <a:t>Employee Interviews</a:t>
            </a:r>
          </a:p>
          <a:p>
            <a:pPr marL="573088" indent="-463550">
              <a:spcBef>
                <a:spcPts val="0"/>
              </a:spcBef>
              <a:defRPr/>
            </a:pPr>
            <a:endParaRPr lang="en-US" sz="3600" dirty="0"/>
          </a:p>
          <a:p>
            <a:pPr marL="573088" indent="-463550">
              <a:spcBef>
                <a:spcPts val="0"/>
              </a:spcBef>
              <a:defRPr/>
            </a:pPr>
            <a:r>
              <a:rPr lang="en-US" sz="3600" dirty="0"/>
              <a:t>Closing Conference</a:t>
            </a:r>
          </a:p>
          <a:p>
            <a:pPr marL="573088" indent="-463550">
              <a:spcBef>
                <a:spcPts val="0"/>
              </a:spcBef>
              <a:defRPr/>
            </a:pPr>
            <a:endParaRPr lang="en-US" sz="3600" dirty="0"/>
          </a:p>
          <a:p>
            <a:pPr marL="573088" indent="-463550">
              <a:spcBef>
                <a:spcPts val="0"/>
              </a:spcBef>
              <a:defRPr/>
            </a:pPr>
            <a:r>
              <a:rPr lang="en-US" sz="3600" dirty="0"/>
              <a:t>Post Inspection Activities/Follow-Up</a:t>
            </a:r>
          </a:p>
          <a:p>
            <a:pPr marL="0" indent="0" eaLnBrk="1" hangingPunct="1">
              <a:buClr>
                <a:schemeClr val="tx1"/>
              </a:buClr>
              <a:buNone/>
            </a:pPr>
            <a:endParaRPr lang="en-US" altLang="en-US" sz="3200" dirty="0"/>
          </a:p>
        </p:txBody>
      </p:sp>
    </p:spTree>
    <p:extLst>
      <p:ext uri="{BB962C8B-B14F-4D97-AF65-F5344CB8AC3E}">
        <p14:creationId xmlns:p14="http://schemas.microsoft.com/office/powerpoint/2010/main" val="2503788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51F7-CDF7-4C4C-8B48-E4164BAFCA5E}"/>
              </a:ext>
            </a:extLst>
          </p:cNvPr>
          <p:cNvSpPr>
            <a:spLocks noGrp="1"/>
          </p:cNvSpPr>
          <p:nvPr>
            <p:ph type="title"/>
          </p:nvPr>
        </p:nvSpPr>
        <p:spPr/>
        <p:txBody>
          <a:bodyPr/>
          <a:lstStyle/>
          <a:p>
            <a:r>
              <a:rPr lang="en-US" dirty="0"/>
              <a:t>Alcohol &amp; Drug Testing</a:t>
            </a:r>
          </a:p>
        </p:txBody>
      </p:sp>
      <p:sp>
        <p:nvSpPr>
          <p:cNvPr id="6" name="Content Placeholder 4">
            <a:extLst>
              <a:ext uri="{FF2B5EF4-FFF2-40B4-BE49-F238E27FC236}">
                <a16:creationId xmlns:a16="http://schemas.microsoft.com/office/drawing/2014/main" id="{DC36B401-86CB-48D9-A2FA-6CDF6888A6E8}"/>
              </a:ext>
            </a:extLst>
          </p:cNvPr>
          <p:cNvSpPr txBox="1">
            <a:spLocks/>
          </p:cNvSpPr>
          <p:nvPr/>
        </p:nvSpPr>
        <p:spPr>
          <a:xfrm>
            <a:off x="3771900" y="1428998"/>
            <a:ext cx="7581900" cy="471339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nSpc>
                <a:spcPct val="100000"/>
              </a:lnSpc>
              <a:spcBef>
                <a:spcPts val="0"/>
              </a:spcBef>
              <a:spcAft>
                <a:spcPts val="600"/>
              </a:spcAft>
              <a:buNone/>
              <a:defRPr/>
            </a:pPr>
            <a:r>
              <a:rPr lang="en-US" altLang="en-US" sz="3200" b="1" dirty="0"/>
              <a:t>When to perform</a:t>
            </a:r>
          </a:p>
          <a:p>
            <a:pPr marL="571500" indent="-457200">
              <a:lnSpc>
                <a:spcPct val="100000"/>
              </a:lnSpc>
              <a:spcBef>
                <a:spcPts val="0"/>
              </a:spcBef>
              <a:spcAft>
                <a:spcPts val="600"/>
              </a:spcAft>
              <a:defRPr/>
            </a:pPr>
            <a:r>
              <a:rPr lang="en-US" altLang="en-US" sz="3200" dirty="0">
                <a:solidFill>
                  <a:srgbClr val="517790"/>
                </a:solidFill>
                <a:latin typeface="Avenir Next"/>
                <a:ea typeface="Verdana"/>
                <a:cs typeface="Verdana"/>
              </a:rPr>
              <a:t>First medical visit at time of incident.</a:t>
            </a:r>
          </a:p>
          <a:p>
            <a:pPr marL="571500" indent="-457200">
              <a:lnSpc>
                <a:spcPct val="100000"/>
              </a:lnSpc>
              <a:spcBef>
                <a:spcPts val="0"/>
              </a:spcBef>
              <a:spcAft>
                <a:spcPts val="600"/>
              </a:spcAft>
              <a:defRPr/>
            </a:pPr>
            <a:r>
              <a:rPr lang="en-US" altLang="en-US" sz="3200" dirty="0">
                <a:solidFill>
                  <a:srgbClr val="517790"/>
                </a:solidFill>
                <a:latin typeface="Avenir Next"/>
                <a:ea typeface="Verdana"/>
                <a:cs typeface="Verdana"/>
              </a:rPr>
              <a:t>Injury to others or property.</a:t>
            </a:r>
            <a:endParaRPr lang="en-US" altLang="en-US" sz="3200" dirty="0">
              <a:solidFill>
                <a:srgbClr val="517790"/>
              </a:solidFill>
            </a:endParaRPr>
          </a:p>
          <a:p>
            <a:pPr marL="571500" indent="-457200">
              <a:lnSpc>
                <a:spcPct val="100000"/>
              </a:lnSpc>
              <a:spcBef>
                <a:spcPts val="0"/>
              </a:spcBef>
              <a:spcAft>
                <a:spcPts val="600"/>
              </a:spcAft>
              <a:defRPr/>
            </a:pPr>
            <a:r>
              <a:rPr lang="en-US" altLang="en-US" sz="3200" b="1" u="sng" dirty="0">
                <a:solidFill>
                  <a:schemeClr val="tx2">
                    <a:lumMod val="65000"/>
                    <a:lumOff val="35000"/>
                  </a:schemeClr>
                </a:solidFill>
              </a:rPr>
              <a:t>Reasonable Suspicion:</a:t>
            </a:r>
          </a:p>
          <a:p>
            <a:pPr marL="1028700" lvl="1" indent="-457200">
              <a:lnSpc>
                <a:spcPct val="100000"/>
              </a:lnSpc>
              <a:spcBef>
                <a:spcPts val="0"/>
              </a:spcBef>
              <a:spcAft>
                <a:spcPts val="600"/>
              </a:spcAft>
              <a:buFont typeface="Arial" panose="020B0604020202020204" pitchFamily="34" charset="0"/>
              <a:buChar char="•"/>
              <a:defRPr/>
            </a:pPr>
            <a:r>
              <a:rPr lang="en-US" altLang="en-US" sz="2800" dirty="0">
                <a:solidFill>
                  <a:srgbClr val="517790"/>
                </a:solidFill>
                <a:latin typeface="Avenir Next"/>
                <a:ea typeface="Verdana"/>
                <a:cs typeface="Verdana"/>
              </a:rPr>
              <a:t>CONTACT HUMAN RESOURCES </a:t>
            </a:r>
            <a:r>
              <a:rPr lang="en-US" altLang="en-US" sz="2800" u="sng" dirty="0">
                <a:solidFill>
                  <a:srgbClr val="517790"/>
                </a:solidFill>
                <a:latin typeface="Avenir Next"/>
                <a:ea typeface="Verdana"/>
                <a:cs typeface="Verdana"/>
              </a:rPr>
              <a:t>FIRST.</a:t>
            </a:r>
            <a:endParaRPr lang="en-US" altLang="en-US" sz="2800" u="sng" dirty="0">
              <a:solidFill>
                <a:srgbClr val="517790"/>
              </a:solidFill>
            </a:endParaRPr>
          </a:p>
          <a:p>
            <a:pPr marL="1028700" lvl="1" indent="-457200">
              <a:lnSpc>
                <a:spcPct val="100000"/>
              </a:lnSpc>
              <a:spcBef>
                <a:spcPts val="0"/>
              </a:spcBef>
              <a:spcAft>
                <a:spcPts val="600"/>
              </a:spcAft>
              <a:buFont typeface="Arial" panose="020B0604020202020204" pitchFamily="34" charset="0"/>
              <a:buChar char="•"/>
              <a:defRPr/>
            </a:pPr>
            <a:r>
              <a:rPr lang="en-US" altLang="en-US" sz="2800" dirty="0">
                <a:solidFill>
                  <a:srgbClr val="517790"/>
                </a:solidFill>
                <a:latin typeface="Avenir Next"/>
                <a:ea typeface="Verdana"/>
                <a:cs typeface="Verdana"/>
              </a:rPr>
              <a:t>No “anonymous” or “he said”/”she said”.</a:t>
            </a:r>
            <a:endParaRPr lang="en-US" altLang="en-US" sz="2800" dirty="0">
              <a:solidFill>
                <a:srgbClr val="517790"/>
              </a:solidFill>
            </a:endParaRPr>
          </a:p>
          <a:p>
            <a:pPr marL="1028700" lvl="1" indent="-457200">
              <a:lnSpc>
                <a:spcPct val="100000"/>
              </a:lnSpc>
              <a:spcBef>
                <a:spcPts val="0"/>
              </a:spcBef>
              <a:spcAft>
                <a:spcPts val="600"/>
              </a:spcAft>
              <a:buFont typeface="Arial" panose="020B0604020202020204" pitchFamily="34" charset="0"/>
              <a:buChar char="•"/>
              <a:defRPr/>
            </a:pPr>
            <a:r>
              <a:rPr lang="en-US" altLang="en-US" sz="2800" dirty="0">
                <a:solidFill>
                  <a:srgbClr val="517790"/>
                </a:solidFill>
                <a:latin typeface="Avenir Next"/>
                <a:ea typeface="Verdana"/>
                <a:cs typeface="Verdana"/>
              </a:rPr>
              <a:t>Do not delay.</a:t>
            </a:r>
          </a:p>
          <a:p>
            <a:pPr marL="1028700" lvl="1" indent="-457200">
              <a:lnSpc>
                <a:spcPct val="100000"/>
              </a:lnSpc>
              <a:spcBef>
                <a:spcPts val="0"/>
              </a:spcBef>
              <a:spcAft>
                <a:spcPts val="600"/>
              </a:spcAft>
              <a:buFont typeface="Arial" panose="020B0604020202020204" pitchFamily="34" charset="0"/>
              <a:buChar char="•"/>
              <a:defRPr/>
            </a:pPr>
            <a:r>
              <a:rPr lang="en-US" altLang="en-US" sz="2800" dirty="0">
                <a:solidFill>
                  <a:srgbClr val="517790"/>
                </a:solidFill>
                <a:latin typeface="Avenir Next"/>
                <a:ea typeface="Verdana"/>
                <a:cs typeface="Verdana"/>
              </a:rPr>
              <a:t>You will transport the employee; </a:t>
            </a:r>
            <a:endParaRPr lang="en-US" altLang="en-US" sz="2800" dirty="0">
              <a:solidFill>
                <a:srgbClr val="517790"/>
              </a:solidFill>
            </a:endParaRPr>
          </a:p>
          <a:p>
            <a:pPr marL="1028700" lvl="1" indent="-457200">
              <a:lnSpc>
                <a:spcPct val="100000"/>
              </a:lnSpc>
              <a:spcBef>
                <a:spcPts val="0"/>
              </a:spcBef>
              <a:spcAft>
                <a:spcPts val="600"/>
              </a:spcAft>
              <a:buFont typeface="Arial" panose="020B0604020202020204" pitchFamily="34" charset="0"/>
              <a:buChar char="•"/>
              <a:defRPr/>
            </a:pPr>
            <a:r>
              <a:rPr lang="en-US" altLang="en-US" sz="2800" dirty="0">
                <a:solidFill>
                  <a:srgbClr val="517790"/>
                </a:solidFill>
              </a:rPr>
              <a:t>Tell them refusal may result in termination.</a:t>
            </a:r>
          </a:p>
        </p:txBody>
      </p:sp>
      <p:pic>
        <p:nvPicPr>
          <p:cNvPr id="7" name="Picture 6">
            <a:extLst>
              <a:ext uri="{FF2B5EF4-FFF2-40B4-BE49-F238E27FC236}">
                <a16:creationId xmlns:a16="http://schemas.microsoft.com/office/drawing/2014/main" id="{01ED6C24-F143-47DB-BF60-83B138210B4D}"/>
              </a:ext>
            </a:extLst>
          </p:cNvPr>
          <p:cNvPicPr>
            <a:picLocks noChangeAspect="1"/>
          </p:cNvPicPr>
          <p:nvPr/>
        </p:nvPicPr>
        <p:blipFill>
          <a:blip r:embed="rId3"/>
          <a:stretch>
            <a:fillRect/>
          </a:stretch>
        </p:blipFill>
        <p:spPr>
          <a:xfrm>
            <a:off x="978146" y="1360209"/>
            <a:ext cx="2696772" cy="4782187"/>
          </a:xfrm>
          <a:prstGeom prst="rect">
            <a:avLst/>
          </a:prstGeom>
        </p:spPr>
      </p:pic>
    </p:spTree>
    <p:extLst>
      <p:ext uri="{BB962C8B-B14F-4D97-AF65-F5344CB8AC3E}">
        <p14:creationId xmlns:p14="http://schemas.microsoft.com/office/powerpoint/2010/main" val="2656223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9DDA3D68-CC4A-4EF1-ADA9-3C90EDDEC4BA}"/>
              </a:ext>
            </a:extLst>
          </p:cNvPr>
          <p:cNvPicPr>
            <a:picLocks noChangeAspect="1"/>
          </p:cNvPicPr>
          <p:nvPr/>
        </p:nvPicPr>
        <p:blipFill rotWithShape="1">
          <a:blip r:embed="rId3">
            <a:alphaModFix/>
          </a:blip>
          <a:srcRect r="6764"/>
          <a:stretch/>
        </p:blipFill>
        <p:spPr>
          <a:xfrm>
            <a:off x="7205414" y="1364673"/>
            <a:ext cx="4394609" cy="4713398"/>
          </a:xfrm>
          <a:prstGeom prst="rect">
            <a:avLst/>
          </a:prstGeom>
        </p:spPr>
      </p:pic>
      <p:sp>
        <p:nvSpPr>
          <p:cNvPr id="2" name="Title 1">
            <a:extLst>
              <a:ext uri="{FF2B5EF4-FFF2-40B4-BE49-F238E27FC236}">
                <a16:creationId xmlns:a16="http://schemas.microsoft.com/office/drawing/2014/main" id="{5E9FA109-B77C-4B4A-96EA-A960B2B1DA0B}"/>
              </a:ext>
            </a:extLst>
          </p:cNvPr>
          <p:cNvSpPr>
            <a:spLocks noGrp="1"/>
          </p:cNvSpPr>
          <p:nvPr>
            <p:ph type="title"/>
          </p:nvPr>
        </p:nvSpPr>
        <p:spPr/>
        <p:txBody>
          <a:bodyPr/>
          <a:lstStyle/>
          <a:p>
            <a:r>
              <a:rPr lang="en-US" dirty="0"/>
              <a:t>Supervisor Responsibilities (Safety)</a:t>
            </a:r>
          </a:p>
        </p:txBody>
      </p:sp>
      <p:sp>
        <p:nvSpPr>
          <p:cNvPr id="6" name="Flowchart: Stored Data 5">
            <a:extLst>
              <a:ext uri="{FF2B5EF4-FFF2-40B4-BE49-F238E27FC236}">
                <a16:creationId xmlns:a16="http://schemas.microsoft.com/office/drawing/2014/main" id="{B235FA0F-0B51-4215-AA54-D20D8F885E09}"/>
              </a:ext>
            </a:extLst>
          </p:cNvPr>
          <p:cNvSpPr/>
          <p:nvPr/>
        </p:nvSpPr>
        <p:spPr>
          <a:xfrm>
            <a:off x="96207" y="1325583"/>
            <a:ext cx="8638391" cy="4791578"/>
          </a:xfrm>
          <a:prstGeom prst="flowChartOnlineStorag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29946EF0-93C5-4D26-A277-C2CCAD568311}"/>
              </a:ext>
            </a:extLst>
          </p:cNvPr>
          <p:cNvSpPr>
            <a:spLocks noGrp="1"/>
          </p:cNvSpPr>
          <p:nvPr>
            <p:ph idx="1"/>
          </p:nvPr>
        </p:nvSpPr>
        <p:spPr>
          <a:xfrm>
            <a:off x="723900" y="2769919"/>
            <a:ext cx="7855528" cy="4746357"/>
          </a:xfrm>
        </p:spPr>
        <p:txBody>
          <a:bodyPr>
            <a:normAutofit/>
          </a:bodyPr>
          <a:lstStyle/>
          <a:p>
            <a:pPr marL="0" indent="0">
              <a:buFontTx/>
              <a:buNone/>
              <a:defRPr/>
            </a:pPr>
            <a:r>
              <a:rPr lang="en-US" sz="3600" b="1" dirty="0"/>
              <a:t>Be “out there”; do walkarounds.</a:t>
            </a:r>
          </a:p>
          <a:p>
            <a:pPr marL="0" indent="0">
              <a:buFontTx/>
              <a:buNone/>
              <a:defRPr/>
            </a:pPr>
            <a:endParaRPr lang="en-US" sz="500" b="1" dirty="0"/>
          </a:p>
          <a:p>
            <a:pPr marL="571500" indent="-457200">
              <a:lnSpc>
                <a:spcPct val="100000"/>
              </a:lnSpc>
              <a:spcBef>
                <a:spcPts val="0"/>
              </a:spcBef>
              <a:spcAft>
                <a:spcPts val="600"/>
              </a:spcAft>
              <a:defRPr/>
            </a:pPr>
            <a:r>
              <a:rPr lang="en-US" sz="3200" dirty="0">
                <a:solidFill>
                  <a:srgbClr val="517790"/>
                </a:solidFill>
              </a:rPr>
              <a:t>Model behaviors. Culture of safety.</a:t>
            </a:r>
          </a:p>
          <a:p>
            <a:pPr marL="571500" indent="-457200">
              <a:lnSpc>
                <a:spcPct val="100000"/>
              </a:lnSpc>
              <a:spcBef>
                <a:spcPts val="0"/>
              </a:spcBef>
              <a:spcAft>
                <a:spcPts val="600"/>
              </a:spcAft>
              <a:defRPr/>
            </a:pPr>
            <a:r>
              <a:rPr lang="en-US" sz="3200" dirty="0">
                <a:solidFill>
                  <a:srgbClr val="517790"/>
                </a:solidFill>
              </a:rPr>
              <a:t>See safety issue? Point out/correct.</a:t>
            </a:r>
          </a:p>
          <a:p>
            <a:pPr marL="571500" lvl="1" indent="-457200">
              <a:lnSpc>
                <a:spcPct val="100000"/>
              </a:lnSpc>
              <a:spcBef>
                <a:spcPts val="0"/>
              </a:spcBef>
              <a:spcAft>
                <a:spcPts val="600"/>
              </a:spcAft>
              <a:defRPr/>
            </a:pPr>
            <a:r>
              <a:rPr lang="en-US" sz="3200" dirty="0">
                <a:solidFill>
                  <a:srgbClr val="517790"/>
                </a:solidFill>
              </a:rPr>
              <a:t>See odd behavior? Talk to employee.</a:t>
            </a:r>
          </a:p>
        </p:txBody>
      </p:sp>
    </p:spTree>
    <p:extLst>
      <p:ext uri="{BB962C8B-B14F-4D97-AF65-F5344CB8AC3E}">
        <p14:creationId xmlns:p14="http://schemas.microsoft.com/office/powerpoint/2010/main" val="1242338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9DDA3D68-CC4A-4EF1-ADA9-3C90EDDEC4BA}"/>
              </a:ext>
            </a:extLst>
          </p:cNvPr>
          <p:cNvPicPr>
            <a:picLocks noChangeAspect="1"/>
          </p:cNvPicPr>
          <p:nvPr/>
        </p:nvPicPr>
        <p:blipFill rotWithShape="1">
          <a:blip r:embed="rId3">
            <a:alphaModFix/>
          </a:blip>
          <a:srcRect r="6764"/>
          <a:stretch/>
        </p:blipFill>
        <p:spPr>
          <a:xfrm>
            <a:off x="7205414" y="1364673"/>
            <a:ext cx="4394609" cy="4713398"/>
          </a:xfrm>
          <a:prstGeom prst="rect">
            <a:avLst/>
          </a:prstGeom>
        </p:spPr>
      </p:pic>
      <p:sp>
        <p:nvSpPr>
          <p:cNvPr id="2" name="Title 1">
            <a:extLst>
              <a:ext uri="{FF2B5EF4-FFF2-40B4-BE49-F238E27FC236}">
                <a16:creationId xmlns:a16="http://schemas.microsoft.com/office/drawing/2014/main" id="{5E9FA109-B77C-4B4A-96EA-A960B2B1DA0B}"/>
              </a:ext>
            </a:extLst>
          </p:cNvPr>
          <p:cNvSpPr>
            <a:spLocks noGrp="1"/>
          </p:cNvSpPr>
          <p:nvPr>
            <p:ph type="title"/>
          </p:nvPr>
        </p:nvSpPr>
        <p:spPr/>
        <p:txBody>
          <a:bodyPr/>
          <a:lstStyle/>
          <a:p>
            <a:r>
              <a:rPr lang="en-US" dirty="0"/>
              <a:t>Supervisor Responsibilities (Safety)</a:t>
            </a:r>
          </a:p>
        </p:txBody>
      </p:sp>
      <p:sp>
        <p:nvSpPr>
          <p:cNvPr id="6" name="Flowchart: Stored Data 5">
            <a:extLst>
              <a:ext uri="{FF2B5EF4-FFF2-40B4-BE49-F238E27FC236}">
                <a16:creationId xmlns:a16="http://schemas.microsoft.com/office/drawing/2014/main" id="{B235FA0F-0B51-4215-AA54-D20D8F885E09}"/>
              </a:ext>
            </a:extLst>
          </p:cNvPr>
          <p:cNvSpPr/>
          <p:nvPr/>
        </p:nvSpPr>
        <p:spPr>
          <a:xfrm>
            <a:off x="96207" y="1325583"/>
            <a:ext cx="8638391" cy="4791578"/>
          </a:xfrm>
          <a:prstGeom prst="flowChartOnlineStorag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29946EF0-93C5-4D26-A277-C2CCAD568311}"/>
              </a:ext>
            </a:extLst>
          </p:cNvPr>
          <p:cNvSpPr>
            <a:spLocks noGrp="1"/>
          </p:cNvSpPr>
          <p:nvPr>
            <p:ph idx="1"/>
          </p:nvPr>
        </p:nvSpPr>
        <p:spPr>
          <a:xfrm>
            <a:off x="838200" y="1813955"/>
            <a:ext cx="7855528" cy="4746357"/>
          </a:xfrm>
        </p:spPr>
        <p:txBody>
          <a:bodyPr vert="horz" lIns="91440" tIns="45720" rIns="91440" bIns="45720" rtlCol="0" anchor="t">
            <a:normAutofit/>
          </a:bodyPr>
          <a:lstStyle/>
          <a:p>
            <a:pPr marL="0" indent="0">
              <a:buFontTx/>
              <a:buNone/>
              <a:defRPr/>
            </a:pPr>
            <a:r>
              <a:rPr lang="en-US" sz="3600" b="1" dirty="0"/>
              <a:t>Accountability</a:t>
            </a:r>
          </a:p>
          <a:p>
            <a:pPr marL="0" indent="0">
              <a:buFontTx/>
              <a:buNone/>
              <a:defRPr/>
            </a:pPr>
            <a:endParaRPr lang="en-US" sz="500" dirty="0">
              <a:solidFill>
                <a:srgbClr val="517790"/>
              </a:solidFill>
            </a:endParaRPr>
          </a:p>
          <a:p>
            <a:pPr marL="571500" lvl="1" indent="-457200">
              <a:lnSpc>
                <a:spcPct val="100000"/>
              </a:lnSpc>
              <a:spcBef>
                <a:spcPts val="0"/>
              </a:spcBef>
              <a:spcAft>
                <a:spcPts val="600"/>
              </a:spcAft>
              <a:defRPr/>
            </a:pPr>
            <a:r>
              <a:rPr lang="en-US" sz="3200" dirty="0">
                <a:solidFill>
                  <a:srgbClr val="517790"/>
                </a:solidFill>
              </a:rPr>
              <a:t>See employee being unsafe? </a:t>
            </a:r>
          </a:p>
          <a:p>
            <a:pPr marL="114300" lvl="1" indent="0">
              <a:lnSpc>
                <a:spcPct val="100000"/>
              </a:lnSpc>
              <a:spcBef>
                <a:spcPts val="0"/>
              </a:spcBef>
              <a:spcAft>
                <a:spcPts val="600"/>
              </a:spcAft>
              <a:buNone/>
              <a:defRPr/>
            </a:pPr>
            <a:r>
              <a:rPr lang="en-US" sz="3200" dirty="0">
                <a:solidFill>
                  <a:srgbClr val="517790"/>
                </a:solidFill>
              </a:rPr>
              <a:t>	Take aside/correct.</a:t>
            </a:r>
          </a:p>
          <a:p>
            <a:pPr marL="571500" indent="-457200">
              <a:lnSpc>
                <a:spcPct val="100000"/>
              </a:lnSpc>
              <a:spcBef>
                <a:spcPts val="0"/>
              </a:spcBef>
              <a:spcAft>
                <a:spcPts val="600"/>
              </a:spcAft>
              <a:defRPr/>
            </a:pPr>
            <a:r>
              <a:rPr lang="en-US" sz="3200" dirty="0">
                <a:solidFill>
                  <a:srgbClr val="517790"/>
                </a:solidFill>
              </a:rPr>
              <a:t>Serious/ongoing safety violations </a:t>
            </a:r>
          </a:p>
          <a:p>
            <a:pPr marL="114300" indent="0">
              <a:lnSpc>
                <a:spcPct val="100000"/>
              </a:lnSpc>
              <a:spcBef>
                <a:spcPts val="0"/>
              </a:spcBef>
              <a:spcAft>
                <a:spcPts val="600"/>
              </a:spcAft>
              <a:buNone/>
              <a:defRPr/>
            </a:pPr>
            <a:r>
              <a:rPr lang="en-US" sz="3200" dirty="0">
                <a:solidFill>
                  <a:srgbClr val="517790"/>
                </a:solidFill>
              </a:rPr>
              <a:t>	should result in corrective action.</a:t>
            </a:r>
          </a:p>
          <a:p>
            <a:pPr marL="571500" indent="-457200">
              <a:lnSpc>
                <a:spcPct val="100000"/>
              </a:lnSpc>
              <a:spcBef>
                <a:spcPts val="0"/>
              </a:spcBef>
              <a:spcAft>
                <a:spcPts val="600"/>
              </a:spcAft>
              <a:defRPr/>
            </a:pPr>
            <a:r>
              <a:rPr lang="en-US" sz="3200" dirty="0">
                <a:solidFill>
                  <a:srgbClr val="517790"/>
                </a:solidFill>
                <a:latin typeface="Avenir Next"/>
                <a:ea typeface="Verdana"/>
                <a:cs typeface="Verdana"/>
              </a:rPr>
              <a:t>Failure to act = biggest risk.</a:t>
            </a:r>
            <a:endParaRPr lang="en-US" sz="3200" dirty="0">
              <a:solidFill>
                <a:srgbClr val="517790"/>
              </a:solidFill>
            </a:endParaRPr>
          </a:p>
        </p:txBody>
      </p:sp>
    </p:spTree>
    <p:extLst>
      <p:ext uri="{BB962C8B-B14F-4D97-AF65-F5344CB8AC3E}">
        <p14:creationId xmlns:p14="http://schemas.microsoft.com/office/powerpoint/2010/main" val="4238958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3D1C8C-13E6-5C48-B492-7870C91FC751}"/>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009165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5B73-AC59-A144-A4F9-0C0002889CF2}"/>
              </a:ext>
            </a:extLst>
          </p:cNvPr>
          <p:cNvSpPr>
            <a:spLocks noGrp="1"/>
          </p:cNvSpPr>
          <p:nvPr>
            <p:ph type="ctrTitle"/>
          </p:nvPr>
        </p:nvSpPr>
        <p:spPr>
          <a:xfrm>
            <a:off x="5721178" y="1885421"/>
            <a:ext cx="5632622" cy="1543580"/>
          </a:xfrm>
        </p:spPr>
        <p:txBody>
          <a:bodyPr>
            <a:normAutofit/>
          </a:bodyPr>
          <a:lstStyle/>
          <a:p>
            <a:pPr algn="l"/>
            <a:r>
              <a:rPr lang="en-US" sz="4000" dirty="0"/>
              <a:t>Employee Injuries, OSHA </a:t>
            </a:r>
            <a:br>
              <a:rPr lang="en-US" sz="4000" dirty="0"/>
            </a:br>
            <a:r>
              <a:rPr lang="en-US" sz="4000" dirty="0"/>
              <a:t>&amp; Workers Compensation</a:t>
            </a:r>
          </a:p>
        </p:txBody>
      </p:sp>
      <p:sp>
        <p:nvSpPr>
          <p:cNvPr id="5" name="Title 1">
            <a:extLst>
              <a:ext uri="{FF2B5EF4-FFF2-40B4-BE49-F238E27FC236}">
                <a16:creationId xmlns:a16="http://schemas.microsoft.com/office/drawing/2014/main" id="{05B2AD64-D00F-C14A-B820-951081D23060}"/>
              </a:ext>
            </a:extLst>
          </p:cNvPr>
          <p:cNvSpPr txBox="1">
            <a:spLocks/>
          </p:cNvSpPr>
          <p:nvPr/>
        </p:nvSpPr>
        <p:spPr>
          <a:xfrm>
            <a:off x="4504765" y="1885420"/>
            <a:ext cx="6849035" cy="831309"/>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b="0" i="0" kern="1200">
                <a:solidFill>
                  <a:srgbClr val="3E0052"/>
                </a:solidFill>
                <a:latin typeface="Avenir Next Medium" panose="020B0503020202020204" pitchFamily="34" charset="0"/>
                <a:ea typeface="Verdana" panose="020B0604030504040204" pitchFamily="34" charset="0"/>
                <a:cs typeface="Calibri" panose="020F0502020204030204" pitchFamily="34" charset="0"/>
              </a:defRPr>
            </a:lvl1pPr>
          </a:lstStyle>
          <a:p>
            <a:endParaRPr lang="en-US" dirty="0"/>
          </a:p>
        </p:txBody>
      </p:sp>
      <p:sp>
        <p:nvSpPr>
          <p:cNvPr id="7" name="Text Placeholder 3" descr="&#10;">
            <a:extLst>
              <a:ext uri="{FF2B5EF4-FFF2-40B4-BE49-F238E27FC236}">
                <a16:creationId xmlns:a16="http://schemas.microsoft.com/office/drawing/2014/main" id="{B8C733E5-3CF6-4E13-96D3-E975F814F944}"/>
              </a:ext>
              <a:ext uri="{C183D7F6-B498-43B3-948B-1728B52AA6E4}">
                <adec:decorative xmlns:adec="http://schemas.microsoft.com/office/drawing/2017/decorative" val="0"/>
              </a:ext>
            </a:extLst>
          </p:cNvPr>
          <p:cNvSpPr txBox="1">
            <a:spLocks/>
          </p:cNvSpPr>
          <p:nvPr/>
        </p:nvSpPr>
        <p:spPr>
          <a:xfrm>
            <a:off x="5189352" y="3781285"/>
            <a:ext cx="6370414" cy="590931"/>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System Font Regular"/>
              <a:buChar char="&gt;"/>
              <a:defRPr lang="en-US" sz="3200" b="0" i="0" kern="1200" noProof="0" dirty="0" smtClean="0">
                <a:solidFill>
                  <a:srgbClr val="3E0052"/>
                </a:solidFill>
                <a:latin typeface="Avenir Next Medium" panose="020B050302020202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System Font Regular"/>
              <a:buChar char="&gt;"/>
              <a:defRPr sz="20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1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6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6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ct val="0"/>
              </a:spcBef>
              <a:buFont typeface="System Font Regular"/>
              <a:buNone/>
            </a:pPr>
            <a:r>
              <a:rPr lang="en-US" sz="1800">
                <a:solidFill>
                  <a:srgbClr val="517891"/>
                </a:solidFill>
                <a:latin typeface="Avenir Next" panose="020B0503020202020204" pitchFamily="34" charset="0"/>
                <a:cs typeface="Verdana" panose="020B0604030504040204" pitchFamily="34" charset="0"/>
              </a:rPr>
              <a:t>Subtitle Goes Here</a:t>
            </a:r>
            <a:endParaRPr lang="en-US" sz="1800" baseline="30000">
              <a:solidFill>
                <a:srgbClr val="517891"/>
              </a:solidFill>
              <a:latin typeface="Avenir Next" panose="020B0503020202020204" pitchFamily="34" charset="0"/>
              <a:cs typeface="Verdana" panose="020B0604030504040204" pitchFamily="34" charset="0"/>
            </a:endParaRPr>
          </a:p>
          <a:p>
            <a:pPr algn="r">
              <a:spcBef>
                <a:spcPct val="0"/>
              </a:spcBef>
              <a:buFont typeface="System Font Regular"/>
              <a:buNone/>
            </a:pPr>
            <a:r>
              <a:rPr lang="en-US" sz="1800">
                <a:solidFill>
                  <a:srgbClr val="517891"/>
                </a:solidFill>
                <a:latin typeface="Avenir Next" panose="020B0503020202020204" pitchFamily="34" charset="0"/>
                <a:cs typeface="Verdana" panose="020B0604030504040204" pitchFamily="34" charset="0"/>
              </a:rPr>
              <a:t>Location / Date /  Goes Here</a:t>
            </a:r>
            <a:endParaRPr lang="en-US" sz="1800" baseline="30000">
              <a:solidFill>
                <a:srgbClr val="517891"/>
              </a:solidFill>
              <a:latin typeface="Avenir Next" panose="020B0503020202020204" pitchFamily="34" charset="0"/>
              <a:cs typeface="Verdana" panose="020B0604030504040204" pitchFamily="34" charset="0"/>
            </a:endParaRPr>
          </a:p>
        </p:txBody>
      </p:sp>
    </p:spTree>
    <p:extLst>
      <p:ext uri="{BB962C8B-B14F-4D97-AF65-F5344CB8AC3E}">
        <p14:creationId xmlns:p14="http://schemas.microsoft.com/office/powerpoint/2010/main" val="3100089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a:xfrm>
            <a:off x="2015836" y="1908686"/>
            <a:ext cx="8984673" cy="4651916"/>
          </a:xfrm>
        </p:spPr>
        <p:txBody>
          <a:bodyPr>
            <a:normAutofit/>
          </a:bodyPr>
          <a:lstStyle/>
          <a:p>
            <a:pPr marL="1319213" lvl="1" indent="-862013">
              <a:buClr>
                <a:srgbClr val="832990"/>
              </a:buClr>
              <a:buSzPct val="200000"/>
              <a:buFont typeface="Wingdings" panose="05000000000000000000" pitchFamily="2" charset="2"/>
              <a:buChar char="ü"/>
              <a:defRPr/>
            </a:pPr>
            <a:r>
              <a:rPr lang="en-US" sz="4800" dirty="0">
                <a:solidFill>
                  <a:srgbClr val="517790"/>
                </a:solidFill>
              </a:rPr>
              <a:t>Workers’ Compensation </a:t>
            </a:r>
          </a:p>
          <a:p>
            <a:pPr marL="1319213" lvl="1" indent="-862013">
              <a:buClr>
                <a:srgbClr val="832990"/>
              </a:buClr>
              <a:buSzPct val="200000"/>
              <a:buFont typeface="Wingdings" panose="05000000000000000000" pitchFamily="2" charset="2"/>
              <a:buChar char="ü"/>
              <a:defRPr/>
            </a:pPr>
            <a:endParaRPr lang="en-US" sz="1400" dirty="0">
              <a:solidFill>
                <a:srgbClr val="517790"/>
              </a:solidFill>
            </a:endParaRPr>
          </a:p>
          <a:p>
            <a:pPr marL="1319213" lvl="1" indent="-862013">
              <a:buClr>
                <a:srgbClr val="832990"/>
              </a:buClr>
              <a:buSzPct val="200000"/>
              <a:buFont typeface="Wingdings" panose="05000000000000000000" pitchFamily="2" charset="2"/>
              <a:buChar char="ü"/>
              <a:defRPr/>
            </a:pPr>
            <a:r>
              <a:rPr lang="en-US" sz="4800" dirty="0">
                <a:solidFill>
                  <a:srgbClr val="517790"/>
                </a:solidFill>
              </a:rPr>
              <a:t>OSHA Requirements</a:t>
            </a:r>
          </a:p>
          <a:p>
            <a:pPr marL="1319213" lvl="1" indent="-862013">
              <a:buClr>
                <a:srgbClr val="832990"/>
              </a:buClr>
              <a:buSzPct val="200000"/>
              <a:buFont typeface="Wingdings" panose="05000000000000000000" pitchFamily="2" charset="2"/>
              <a:buChar char="ü"/>
              <a:defRPr/>
            </a:pPr>
            <a:endParaRPr lang="en-US" sz="1400" dirty="0">
              <a:solidFill>
                <a:srgbClr val="517790"/>
              </a:solidFill>
            </a:endParaRPr>
          </a:p>
          <a:p>
            <a:pPr marL="1319213" lvl="1" indent="-862013">
              <a:buClr>
                <a:srgbClr val="832990"/>
              </a:buClr>
              <a:buSzPct val="200000"/>
              <a:buFont typeface="Wingdings" panose="05000000000000000000" pitchFamily="2" charset="2"/>
              <a:buChar char="ü"/>
              <a:defRPr/>
            </a:pPr>
            <a:r>
              <a:rPr lang="en-US" sz="4800" dirty="0">
                <a:solidFill>
                  <a:srgbClr val="517790"/>
                </a:solidFill>
              </a:rPr>
              <a:t>Drug/Alcohol Testing</a:t>
            </a:r>
            <a:endParaRPr lang="en-US" sz="4800" b="1" dirty="0">
              <a:solidFill>
                <a:srgbClr val="517790"/>
              </a:solidFill>
            </a:endParaRPr>
          </a:p>
        </p:txBody>
      </p:sp>
      <p:sp>
        <p:nvSpPr>
          <p:cNvPr id="7" name="Title 6">
            <a:extLst>
              <a:ext uri="{FF2B5EF4-FFF2-40B4-BE49-F238E27FC236}">
                <a16:creationId xmlns:a16="http://schemas.microsoft.com/office/drawing/2014/main" id="{29E90404-CA95-4C9D-B66D-DAD754A69865}"/>
              </a:ext>
            </a:extLst>
          </p:cNvPr>
          <p:cNvSpPr>
            <a:spLocks noGrp="1"/>
          </p:cNvSpPr>
          <p:nvPr>
            <p:ph type="title"/>
          </p:nvPr>
        </p:nvSpPr>
        <p:spPr/>
        <p:txBody>
          <a:bodyPr/>
          <a:lstStyle/>
          <a:p>
            <a:r>
              <a:rPr lang="en-US" dirty="0"/>
              <a:t>What will be Covered:</a:t>
            </a:r>
          </a:p>
        </p:txBody>
      </p:sp>
    </p:spTree>
    <p:extLst>
      <p:ext uri="{BB962C8B-B14F-4D97-AF65-F5344CB8AC3E}">
        <p14:creationId xmlns:p14="http://schemas.microsoft.com/office/powerpoint/2010/main" val="933637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a:xfrm>
            <a:off x="838200" y="416043"/>
            <a:ext cx="10515600" cy="659330"/>
          </a:xfrm>
        </p:spPr>
        <p:txBody>
          <a:bodyPr/>
          <a:lstStyle/>
          <a:p>
            <a:r>
              <a:rPr lang="en-US" dirty="0"/>
              <a:t>What is Workers’ Compensation?</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p:txBody>
          <a:bodyPr>
            <a:normAutofit/>
          </a:bodyPr>
          <a:lstStyle/>
          <a:p>
            <a:pPr marL="0" indent="0">
              <a:lnSpc>
                <a:spcPct val="110000"/>
              </a:lnSpc>
              <a:buNone/>
              <a:defRPr/>
            </a:pPr>
            <a:r>
              <a:rPr lang="en-US" altLang="en-US" sz="3200" b="1" dirty="0">
                <a:solidFill>
                  <a:schemeClr val="tx2">
                    <a:lumMod val="65000"/>
                    <a:lumOff val="35000"/>
                  </a:schemeClr>
                </a:solidFill>
              </a:rPr>
              <a:t>Covers work-related injuries / illnesses:</a:t>
            </a:r>
            <a:endParaRPr lang="en-US" sz="10600" b="1" dirty="0">
              <a:solidFill>
                <a:schemeClr val="tx2">
                  <a:lumMod val="65000"/>
                  <a:lumOff val="35000"/>
                </a:schemeClr>
              </a:solidFill>
            </a:endParaRPr>
          </a:p>
          <a:p>
            <a:pPr marL="341313" indent="-341313">
              <a:lnSpc>
                <a:spcPct val="100000"/>
              </a:lnSpc>
              <a:spcBef>
                <a:spcPts val="600"/>
              </a:spcBef>
              <a:defRPr/>
            </a:pPr>
            <a:r>
              <a:rPr lang="en-US" altLang="en-US" sz="3200" dirty="0">
                <a:solidFill>
                  <a:srgbClr val="517790"/>
                </a:solidFill>
              </a:rPr>
              <a:t>Medical/Rx costs</a:t>
            </a:r>
          </a:p>
          <a:p>
            <a:pPr marL="341313" indent="-341313">
              <a:lnSpc>
                <a:spcPct val="100000"/>
              </a:lnSpc>
              <a:spcBef>
                <a:spcPts val="600"/>
              </a:spcBef>
              <a:defRPr/>
            </a:pPr>
            <a:r>
              <a:rPr lang="en-US" altLang="en-US" sz="3200" dirty="0">
                <a:solidFill>
                  <a:srgbClr val="517790"/>
                </a:solidFill>
              </a:rPr>
              <a:t>Partial lost wages after waiting period</a:t>
            </a:r>
          </a:p>
          <a:p>
            <a:pPr marL="0" indent="0">
              <a:buNone/>
            </a:pPr>
            <a:endParaRPr lang="en-US" dirty="0"/>
          </a:p>
        </p:txBody>
      </p:sp>
      <p:pic>
        <p:nvPicPr>
          <p:cNvPr id="1026" name="Picture 2" descr="Lost Time Injury | workingwise">
            <a:extLst>
              <a:ext uri="{FF2B5EF4-FFF2-40B4-BE49-F238E27FC236}">
                <a16:creationId xmlns:a16="http://schemas.microsoft.com/office/drawing/2014/main" id="{D789195E-24F7-47FC-8A87-FAD7E9043CF1}"/>
              </a:ext>
            </a:extLst>
          </p:cNvPr>
          <p:cNvPicPr>
            <a:picLocks noChangeAspect="1" noChangeArrowheads="1"/>
          </p:cNvPicPr>
          <p:nvPr/>
        </p:nvPicPr>
        <p:blipFill>
          <a:blip r:embed="rId3">
            <a:alphaModFix amt="42000"/>
            <a:extLst>
              <a:ext uri="{BEBA8EAE-BF5A-486C-A8C5-ECC9F3942E4B}">
                <a14:imgProps xmlns:a14="http://schemas.microsoft.com/office/drawing/2010/main">
                  <a14:imgLayer r:embed="rId4">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838200" y="3288766"/>
            <a:ext cx="10766959" cy="2534976"/>
          </a:xfrm>
          <a:prstGeom prst="rect">
            <a:avLst/>
          </a:prstGeom>
          <a:solidFill>
            <a:srgbClr val="517891"/>
          </a:solidFill>
        </p:spPr>
      </p:pic>
    </p:spTree>
    <p:extLst>
      <p:ext uri="{BB962C8B-B14F-4D97-AF65-F5344CB8AC3E}">
        <p14:creationId xmlns:p14="http://schemas.microsoft.com/office/powerpoint/2010/main" val="359043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dirty="0"/>
              <a:t>When is it work-related/compensable? </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p:txBody>
          <a:bodyPr>
            <a:normAutofit/>
          </a:bodyPr>
          <a:lstStyle/>
          <a:p>
            <a:pPr marL="571500" indent="-571500">
              <a:lnSpc>
                <a:spcPct val="100000"/>
              </a:lnSpc>
              <a:spcBef>
                <a:spcPts val="0"/>
              </a:spcBef>
              <a:spcAft>
                <a:spcPts val="600"/>
              </a:spcAft>
              <a:defRPr/>
            </a:pPr>
            <a:r>
              <a:rPr lang="en-US" sz="3200" dirty="0">
                <a:solidFill>
                  <a:schemeClr val="tx2">
                    <a:lumMod val="65000"/>
                    <a:lumOff val="35000"/>
                  </a:schemeClr>
                </a:solidFill>
              </a:rPr>
              <a:t>Accident/</a:t>
            </a:r>
            <a:r>
              <a:rPr lang="en-US" altLang="en-US" sz="3200" dirty="0">
                <a:solidFill>
                  <a:schemeClr val="tx2">
                    <a:lumMod val="65000"/>
                    <a:lumOff val="35000"/>
                  </a:schemeClr>
                </a:solidFill>
              </a:rPr>
              <a:t>Illness </a:t>
            </a:r>
            <a:r>
              <a:rPr lang="en-US" sz="3200" dirty="0">
                <a:solidFill>
                  <a:schemeClr val="tx2">
                    <a:lumMod val="65000"/>
                    <a:lumOff val="35000"/>
                  </a:schemeClr>
                </a:solidFill>
              </a:rPr>
              <a:t>sustained in the course of employment</a:t>
            </a:r>
          </a:p>
          <a:p>
            <a:pPr marL="571500" indent="-571500">
              <a:lnSpc>
                <a:spcPct val="100000"/>
              </a:lnSpc>
              <a:spcBef>
                <a:spcPts val="0"/>
              </a:spcBef>
              <a:spcAft>
                <a:spcPts val="600"/>
              </a:spcAft>
              <a:defRPr/>
            </a:pPr>
            <a:r>
              <a:rPr lang="en-US" sz="3200" dirty="0">
                <a:solidFill>
                  <a:schemeClr val="tx2">
                    <a:lumMod val="65000"/>
                    <a:lumOff val="35000"/>
                  </a:schemeClr>
                </a:solidFill>
              </a:rPr>
              <a:t>Breaks? Lunches? (clocking out/investigation important)</a:t>
            </a:r>
          </a:p>
          <a:p>
            <a:pPr marL="571500" indent="-571500">
              <a:lnSpc>
                <a:spcPct val="100000"/>
              </a:lnSpc>
              <a:spcBef>
                <a:spcPts val="0"/>
              </a:spcBef>
              <a:spcAft>
                <a:spcPts val="600"/>
              </a:spcAft>
              <a:defRPr/>
            </a:pPr>
            <a:r>
              <a:rPr lang="en-US" sz="3200" dirty="0">
                <a:solidFill>
                  <a:schemeClr val="tx2">
                    <a:lumMod val="65000"/>
                    <a:lumOff val="35000"/>
                  </a:schemeClr>
                </a:solidFill>
              </a:rPr>
              <a:t>Fell at home, then had pain at work?</a:t>
            </a:r>
          </a:p>
          <a:p>
            <a:pPr marL="0" indent="0" algn="l">
              <a:buNone/>
              <a:defRPr/>
            </a:pPr>
            <a:endParaRPr lang="en-US" altLang="en-US" sz="1050" b="1" u="sng" dirty="0"/>
          </a:p>
          <a:p>
            <a:pPr marL="0" indent="0">
              <a:lnSpc>
                <a:spcPct val="110000"/>
              </a:lnSpc>
              <a:buNone/>
              <a:defRPr/>
            </a:pPr>
            <a:r>
              <a:rPr lang="en-US" altLang="en-US" sz="3200" b="1" dirty="0">
                <a:solidFill>
                  <a:schemeClr val="tx2">
                    <a:lumMod val="65000"/>
                    <a:lumOff val="35000"/>
                  </a:schemeClr>
                </a:solidFill>
              </a:rPr>
              <a:t>Exceptions:</a:t>
            </a:r>
          </a:p>
          <a:p>
            <a:pPr marL="0" indent="0" algn="l">
              <a:buNone/>
              <a:defRPr/>
            </a:pPr>
            <a:endParaRPr lang="en-US" altLang="en-US" sz="1000" b="1" u="sng" dirty="0">
              <a:solidFill>
                <a:srgbClr val="517790"/>
              </a:solidFill>
            </a:endParaRPr>
          </a:p>
          <a:p>
            <a:pPr marL="742950" lvl="2" indent="-341313">
              <a:lnSpc>
                <a:spcPct val="100000"/>
              </a:lnSpc>
              <a:spcBef>
                <a:spcPts val="0"/>
              </a:spcBef>
              <a:spcAft>
                <a:spcPts val="600"/>
              </a:spcAft>
              <a:buFont typeface="Arial" panose="020B0604020202020204" pitchFamily="34" charset="0"/>
              <a:buChar char="•"/>
            </a:pPr>
            <a:r>
              <a:rPr lang="en-US" altLang="en-US" sz="3200" dirty="0">
                <a:solidFill>
                  <a:srgbClr val="517790"/>
                </a:solidFill>
              </a:rPr>
              <a:t>Intoxication/Illegal Drug contributed to incident.</a:t>
            </a:r>
          </a:p>
          <a:p>
            <a:pPr marL="742950" lvl="2" indent="-341313">
              <a:lnSpc>
                <a:spcPct val="100000"/>
              </a:lnSpc>
              <a:spcBef>
                <a:spcPts val="0"/>
              </a:spcBef>
              <a:spcAft>
                <a:spcPts val="600"/>
              </a:spcAft>
              <a:buFont typeface="Arial" panose="020B0604020202020204" pitchFamily="34" charset="0"/>
              <a:buChar char="•"/>
            </a:pPr>
            <a:r>
              <a:rPr lang="en-US" altLang="en-US" sz="3200" dirty="0">
                <a:solidFill>
                  <a:srgbClr val="517790"/>
                </a:solidFill>
              </a:rPr>
              <a:t>Employee willfully intended harm to self/other</a:t>
            </a:r>
          </a:p>
          <a:p>
            <a:pPr marL="0" indent="0" algn="l">
              <a:buNone/>
              <a:defRPr/>
            </a:pPr>
            <a:endParaRPr lang="en-US" altLang="en-US" sz="2800" dirty="0"/>
          </a:p>
        </p:txBody>
      </p:sp>
    </p:spTree>
    <p:extLst>
      <p:ext uri="{BB962C8B-B14F-4D97-AF65-F5344CB8AC3E}">
        <p14:creationId xmlns:p14="http://schemas.microsoft.com/office/powerpoint/2010/main" val="3156723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a:t>Always report injuries/illnesses</a:t>
            </a:r>
            <a:endParaRPr lang="en-US" dirty="0"/>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p:txBody>
          <a:bodyPr vert="horz" lIns="91440" tIns="45720" rIns="91440" bIns="45720" rtlCol="0" anchor="t">
            <a:normAutofit fontScale="92500"/>
          </a:bodyPr>
          <a:lstStyle/>
          <a:p>
            <a:pPr marL="0" indent="0">
              <a:lnSpc>
                <a:spcPct val="100000"/>
              </a:lnSpc>
              <a:spcBef>
                <a:spcPts val="0"/>
              </a:spcBef>
              <a:spcAft>
                <a:spcPts val="600"/>
              </a:spcAft>
              <a:buNone/>
              <a:defRPr/>
            </a:pPr>
            <a:r>
              <a:rPr lang="en-US" altLang="en-US" sz="3200" dirty="0">
                <a:solidFill>
                  <a:schemeClr val="tx2">
                    <a:lumMod val="65000"/>
                    <a:lumOff val="35000"/>
                  </a:schemeClr>
                </a:solidFill>
              </a:rPr>
              <a:t>Do not try to determine compensability - Report near misses too!</a:t>
            </a:r>
          </a:p>
          <a:p>
            <a:pPr marL="0" indent="0">
              <a:buNone/>
              <a:defRPr/>
            </a:pPr>
            <a:r>
              <a:rPr lang="en-US" altLang="en-US" sz="3200" b="1" u="sng" dirty="0">
                <a:solidFill>
                  <a:schemeClr val="tx2">
                    <a:lumMod val="65000"/>
                    <a:lumOff val="35000"/>
                  </a:schemeClr>
                </a:solidFill>
              </a:rPr>
              <a:t>When to refer to medical provider:</a:t>
            </a:r>
          </a:p>
          <a:p>
            <a:pPr marL="0" indent="0" algn="l">
              <a:buNone/>
              <a:defRPr/>
            </a:pPr>
            <a:endParaRPr lang="en-US" altLang="en-US" sz="1000" b="1" u="sng" dirty="0">
              <a:solidFill>
                <a:srgbClr val="517790"/>
              </a:solidFill>
            </a:endParaRPr>
          </a:p>
          <a:p>
            <a:pPr marL="742950" lvl="2" indent="-340995">
              <a:lnSpc>
                <a:spcPct val="100000"/>
              </a:lnSpc>
              <a:spcBef>
                <a:spcPts val="0"/>
              </a:spcBef>
              <a:spcAft>
                <a:spcPts val="600"/>
              </a:spcAft>
              <a:buFont typeface="Arial" panose="020B0604020202020204" pitchFamily="34" charset="0"/>
              <a:buChar char="•"/>
            </a:pPr>
            <a:r>
              <a:rPr lang="en-US" altLang="en-US" sz="3200" dirty="0">
                <a:solidFill>
                  <a:srgbClr val="517790"/>
                </a:solidFill>
              </a:rPr>
              <a:t>Call 9-1-1 in emergency</a:t>
            </a:r>
          </a:p>
          <a:p>
            <a:pPr marL="742950" lvl="2" indent="-340995">
              <a:lnSpc>
                <a:spcPct val="100000"/>
              </a:lnSpc>
              <a:spcBef>
                <a:spcPts val="0"/>
              </a:spcBef>
              <a:spcAft>
                <a:spcPts val="600"/>
              </a:spcAft>
              <a:buFont typeface="Arial" panose="020B0604020202020204" pitchFamily="34" charset="0"/>
              <a:buChar char="•"/>
            </a:pPr>
            <a:r>
              <a:rPr lang="en-US" altLang="en-US" sz="3200" dirty="0">
                <a:solidFill>
                  <a:srgbClr val="517790"/>
                </a:solidFill>
              </a:rPr>
              <a:t>Refer to provider when:</a:t>
            </a:r>
          </a:p>
          <a:p>
            <a:pPr marL="1200150" lvl="3" indent="-340995">
              <a:lnSpc>
                <a:spcPct val="100000"/>
              </a:lnSpc>
              <a:spcBef>
                <a:spcPts val="0"/>
              </a:spcBef>
              <a:spcAft>
                <a:spcPts val="600"/>
              </a:spcAft>
              <a:buFont typeface="Arial" panose="020B0604020202020204" pitchFamily="34" charset="0"/>
              <a:buChar char="•"/>
            </a:pPr>
            <a:r>
              <a:rPr lang="en-US" altLang="en-US" sz="3000" dirty="0">
                <a:solidFill>
                  <a:srgbClr val="517790"/>
                </a:solidFill>
              </a:rPr>
              <a:t>EE feels need to leave work (rest, etc.)</a:t>
            </a:r>
          </a:p>
          <a:p>
            <a:pPr marL="1200150" lvl="3" indent="-340995">
              <a:lnSpc>
                <a:spcPct val="100000"/>
              </a:lnSpc>
              <a:spcBef>
                <a:spcPts val="0"/>
              </a:spcBef>
              <a:spcAft>
                <a:spcPts val="600"/>
              </a:spcAft>
              <a:buFont typeface="Arial" panose="020B0604020202020204" pitchFamily="34" charset="0"/>
              <a:buChar char="•"/>
            </a:pPr>
            <a:r>
              <a:rPr lang="en-US" altLang="en-US" sz="3000" dirty="0">
                <a:solidFill>
                  <a:srgbClr val="517790"/>
                </a:solidFill>
                <a:latin typeface="Avenir Next"/>
                <a:ea typeface="Verdana"/>
                <a:cs typeface="Verdana"/>
              </a:rPr>
              <a:t>EE injures others/property (</a:t>
            </a:r>
            <a:r>
              <a:rPr lang="en-US" altLang="en-US" sz="3000" u="sng" dirty="0">
                <a:solidFill>
                  <a:srgbClr val="517790"/>
                </a:solidFill>
                <a:latin typeface="Avenir Next"/>
                <a:ea typeface="Verdana"/>
                <a:cs typeface="Verdana"/>
              </a:rPr>
              <a:t>drug test</a:t>
            </a:r>
            <a:r>
              <a:rPr lang="en-US" altLang="en-US" sz="3000" dirty="0">
                <a:solidFill>
                  <a:srgbClr val="517790"/>
                </a:solidFill>
                <a:latin typeface="Avenir Next"/>
                <a:ea typeface="Verdana"/>
                <a:cs typeface="Verdana"/>
              </a:rPr>
              <a:t>).</a:t>
            </a:r>
            <a:endParaRPr lang="en-US" altLang="en-US" sz="3000" dirty="0">
              <a:solidFill>
                <a:srgbClr val="517790"/>
              </a:solidFill>
            </a:endParaRPr>
          </a:p>
          <a:p>
            <a:pPr marL="1200150" lvl="3" indent="-340995">
              <a:lnSpc>
                <a:spcPct val="100000"/>
              </a:lnSpc>
              <a:spcBef>
                <a:spcPts val="0"/>
              </a:spcBef>
              <a:spcAft>
                <a:spcPts val="600"/>
              </a:spcAft>
              <a:buFont typeface="Arial" panose="020B0604020202020204" pitchFamily="34" charset="0"/>
              <a:buChar char="•"/>
            </a:pPr>
            <a:r>
              <a:rPr lang="en-US" altLang="en-US" sz="3000" dirty="0">
                <a:solidFill>
                  <a:srgbClr val="517790"/>
                </a:solidFill>
              </a:rPr>
              <a:t>EE injures self beyond minor first aid.</a:t>
            </a:r>
          </a:p>
          <a:p>
            <a:pPr marL="742950" lvl="2" indent="-340995">
              <a:lnSpc>
                <a:spcPct val="100000"/>
              </a:lnSpc>
              <a:spcBef>
                <a:spcPts val="0"/>
              </a:spcBef>
              <a:spcAft>
                <a:spcPts val="600"/>
              </a:spcAft>
              <a:buFont typeface="Arial" panose="020B0604020202020204" pitchFamily="34" charset="0"/>
              <a:buChar char="•"/>
            </a:pPr>
            <a:r>
              <a:rPr lang="en-US" altLang="en-US" sz="3200" dirty="0">
                <a:solidFill>
                  <a:srgbClr val="517790"/>
                </a:solidFill>
              </a:rPr>
              <a:t>If drug test required, provide form.</a:t>
            </a:r>
          </a:p>
          <a:p>
            <a:pPr marL="0" indent="0" algn="l">
              <a:buNone/>
              <a:defRPr/>
            </a:pPr>
            <a:endParaRPr lang="en-US" altLang="en-US" sz="2800" dirty="0"/>
          </a:p>
        </p:txBody>
      </p:sp>
      <p:pic>
        <p:nvPicPr>
          <p:cNvPr id="22" name="Picture 21">
            <a:extLst>
              <a:ext uri="{FF2B5EF4-FFF2-40B4-BE49-F238E27FC236}">
                <a16:creationId xmlns:a16="http://schemas.microsoft.com/office/drawing/2014/main" id="{F2F90CCE-C922-4ECF-A8FD-7250E75EED32}"/>
              </a:ext>
            </a:extLst>
          </p:cNvPr>
          <p:cNvPicPr>
            <a:picLocks noChangeAspect="1"/>
          </p:cNvPicPr>
          <p:nvPr/>
        </p:nvPicPr>
        <p:blipFill>
          <a:blip r:embed="rId3"/>
          <a:stretch>
            <a:fillRect/>
          </a:stretch>
        </p:blipFill>
        <p:spPr>
          <a:xfrm>
            <a:off x="8580420" y="1901308"/>
            <a:ext cx="3245758" cy="4254943"/>
          </a:xfrm>
          <a:prstGeom prst="rect">
            <a:avLst/>
          </a:prstGeom>
        </p:spPr>
      </p:pic>
    </p:spTree>
    <p:extLst>
      <p:ext uri="{BB962C8B-B14F-4D97-AF65-F5344CB8AC3E}">
        <p14:creationId xmlns:p14="http://schemas.microsoft.com/office/powerpoint/2010/main" val="224106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dirty="0"/>
              <a:t>Investigations</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a:xfrm>
            <a:off x="3979432" y="1454939"/>
            <a:ext cx="7552765" cy="4713398"/>
          </a:xfrm>
        </p:spPr>
        <p:txBody>
          <a:bodyPr vert="horz" lIns="91440" tIns="45720" rIns="91440" bIns="45720" rtlCol="0" anchor="t">
            <a:normAutofit fontScale="92500"/>
          </a:bodyPr>
          <a:lstStyle/>
          <a:p>
            <a:pPr marL="633095" indent="-571500">
              <a:lnSpc>
                <a:spcPct val="100000"/>
              </a:lnSpc>
              <a:spcBef>
                <a:spcPts val="0"/>
              </a:spcBef>
              <a:spcAft>
                <a:spcPts val="600"/>
              </a:spcAft>
              <a:defRPr/>
            </a:pPr>
            <a:r>
              <a:rPr lang="en-US" altLang="en-US" sz="3200" dirty="0">
                <a:solidFill>
                  <a:srgbClr val="517891"/>
                </a:solidFill>
              </a:rPr>
              <a:t>Alert HR/Safety ASAP (even if no referral).</a:t>
            </a:r>
            <a:endParaRPr lang="en-US"/>
          </a:p>
          <a:p>
            <a:pPr marL="633095" indent="-571500">
              <a:lnSpc>
                <a:spcPct val="100000"/>
              </a:lnSpc>
              <a:spcBef>
                <a:spcPts val="0"/>
              </a:spcBef>
              <a:spcAft>
                <a:spcPts val="600"/>
              </a:spcAft>
              <a:defRPr/>
            </a:pPr>
            <a:endParaRPr lang="en-US" altLang="en-US" sz="1100" dirty="0">
              <a:solidFill>
                <a:srgbClr val="517891"/>
              </a:solidFill>
            </a:endParaRPr>
          </a:p>
          <a:p>
            <a:pPr marL="633095" indent="-571500">
              <a:lnSpc>
                <a:spcPct val="100000"/>
              </a:lnSpc>
              <a:spcBef>
                <a:spcPts val="0"/>
              </a:spcBef>
              <a:spcAft>
                <a:spcPts val="600"/>
              </a:spcAft>
              <a:defRPr/>
            </a:pPr>
            <a:r>
              <a:rPr lang="en-US" altLang="en-US" sz="3200" dirty="0">
                <a:solidFill>
                  <a:srgbClr val="517891"/>
                </a:solidFill>
              </a:rPr>
              <a:t>Document &amp; FIX to prevent future injuries.</a:t>
            </a:r>
          </a:p>
          <a:p>
            <a:pPr marL="0" indent="0">
              <a:buNone/>
              <a:defRPr/>
            </a:pPr>
            <a:r>
              <a:rPr lang="en-US" altLang="en-US" sz="3200" b="1" u="sng" dirty="0">
                <a:solidFill>
                  <a:schemeClr val="tx2">
                    <a:lumMod val="65000"/>
                    <a:lumOff val="35000"/>
                  </a:schemeClr>
                </a:solidFill>
              </a:rPr>
              <a:t>Reporting to Workers Comp Carrier:</a:t>
            </a:r>
          </a:p>
          <a:p>
            <a:pPr marL="0" indent="0">
              <a:buNone/>
              <a:defRPr/>
            </a:pPr>
            <a:endParaRPr lang="en-US" altLang="en-US" sz="1000" b="1" u="sng" dirty="0">
              <a:solidFill>
                <a:srgbClr val="517790"/>
              </a:solidFill>
            </a:endParaRPr>
          </a:p>
          <a:p>
            <a:pPr marL="742950" lvl="2" indent="-340995">
              <a:lnSpc>
                <a:spcPct val="100000"/>
              </a:lnSpc>
              <a:spcBef>
                <a:spcPts val="0"/>
              </a:spcBef>
              <a:spcAft>
                <a:spcPts val="600"/>
              </a:spcAft>
              <a:buFont typeface="Arial" panose="020B0604020202020204" pitchFamily="34" charset="0"/>
              <a:buChar char="•"/>
            </a:pPr>
            <a:r>
              <a:rPr lang="en-US" altLang="en-US" sz="3200" dirty="0">
                <a:solidFill>
                  <a:srgbClr val="517790"/>
                </a:solidFill>
                <a:latin typeface="Avenir Next"/>
                <a:ea typeface="Verdana"/>
                <a:cs typeface="Verdana"/>
              </a:rPr>
              <a:t>Alerts carrier to issue. </a:t>
            </a:r>
            <a:endParaRPr lang="en-US" altLang="en-US" sz="3200" dirty="0">
              <a:solidFill>
                <a:srgbClr val="517790"/>
              </a:solidFill>
            </a:endParaRPr>
          </a:p>
          <a:p>
            <a:pPr marL="742950" lvl="2" indent="-340995">
              <a:lnSpc>
                <a:spcPct val="100000"/>
              </a:lnSpc>
              <a:spcBef>
                <a:spcPts val="0"/>
              </a:spcBef>
              <a:spcAft>
                <a:spcPts val="600"/>
              </a:spcAft>
              <a:buFont typeface="Arial" panose="020B0604020202020204" pitchFamily="34" charset="0"/>
              <a:buChar char="•"/>
            </a:pPr>
            <a:r>
              <a:rPr lang="en-US" altLang="en-US" sz="3200" dirty="0">
                <a:solidFill>
                  <a:srgbClr val="517790"/>
                </a:solidFill>
                <a:latin typeface="Avenir Next"/>
                <a:ea typeface="Verdana"/>
                <a:cs typeface="Verdana"/>
              </a:rPr>
              <a:t>Ensures immediate investigation (memories fade).</a:t>
            </a:r>
            <a:endParaRPr lang="en-US" altLang="en-US" sz="2800" dirty="0">
              <a:solidFill>
                <a:srgbClr val="517790"/>
              </a:solidFill>
            </a:endParaRPr>
          </a:p>
          <a:p>
            <a:pPr marL="742950" lvl="2" indent="-340995">
              <a:lnSpc>
                <a:spcPct val="100000"/>
              </a:lnSpc>
              <a:spcBef>
                <a:spcPts val="0"/>
              </a:spcBef>
              <a:spcAft>
                <a:spcPts val="600"/>
              </a:spcAft>
              <a:buFont typeface="Arial" panose="020B0604020202020204" pitchFamily="34" charset="0"/>
              <a:buChar char="•"/>
            </a:pPr>
            <a:r>
              <a:rPr lang="en-US" altLang="en-US" sz="3200" dirty="0">
                <a:solidFill>
                  <a:srgbClr val="517790"/>
                </a:solidFill>
                <a:latin typeface="Avenir Next"/>
                <a:ea typeface="Verdana"/>
                <a:cs typeface="Verdana"/>
              </a:rPr>
              <a:t>Quick employee support.</a:t>
            </a:r>
            <a:endParaRPr lang="en-US" altLang="en-US" sz="3200" dirty="0">
              <a:solidFill>
                <a:srgbClr val="517790"/>
              </a:solidFill>
            </a:endParaRPr>
          </a:p>
          <a:p>
            <a:pPr marL="742950" lvl="2" indent="-340995">
              <a:lnSpc>
                <a:spcPct val="100000"/>
              </a:lnSpc>
              <a:spcBef>
                <a:spcPts val="0"/>
              </a:spcBef>
              <a:spcAft>
                <a:spcPts val="600"/>
              </a:spcAft>
              <a:buFont typeface="Arial" panose="020B0604020202020204" pitchFamily="34" charset="0"/>
              <a:buChar char="•"/>
            </a:pPr>
            <a:r>
              <a:rPr lang="en-US" altLang="en-US" sz="3200" dirty="0">
                <a:solidFill>
                  <a:srgbClr val="517790"/>
                </a:solidFill>
                <a:latin typeface="Avenir Next"/>
                <a:ea typeface="Verdana"/>
                <a:cs typeface="Verdana"/>
              </a:rPr>
              <a:t>Carrier MAY call you.</a:t>
            </a:r>
            <a:endParaRPr lang="en-US" altLang="en-US" sz="3600" dirty="0">
              <a:solidFill>
                <a:srgbClr val="517790"/>
              </a:solidFill>
            </a:endParaRPr>
          </a:p>
        </p:txBody>
      </p:sp>
      <p:pic>
        <p:nvPicPr>
          <p:cNvPr id="9" name="Picture 8">
            <a:extLst>
              <a:ext uri="{FF2B5EF4-FFF2-40B4-BE49-F238E27FC236}">
                <a16:creationId xmlns:a16="http://schemas.microsoft.com/office/drawing/2014/main" id="{65D655C9-5502-453C-8E42-E9F01CCCF9F0}"/>
              </a:ext>
            </a:extLst>
          </p:cNvPr>
          <p:cNvPicPr>
            <a:picLocks noChangeAspect="1"/>
          </p:cNvPicPr>
          <p:nvPr/>
        </p:nvPicPr>
        <p:blipFill>
          <a:blip r:embed="rId3"/>
          <a:stretch>
            <a:fillRect/>
          </a:stretch>
        </p:blipFill>
        <p:spPr>
          <a:xfrm>
            <a:off x="1107141" y="1463213"/>
            <a:ext cx="2335306" cy="4518658"/>
          </a:xfrm>
          <a:prstGeom prst="rect">
            <a:avLst/>
          </a:prstGeom>
        </p:spPr>
      </p:pic>
    </p:spTree>
    <p:extLst>
      <p:ext uri="{BB962C8B-B14F-4D97-AF65-F5344CB8AC3E}">
        <p14:creationId xmlns:p14="http://schemas.microsoft.com/office/powerpoint/2010/main" val="112486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22C11540-5758-440F-B15E-500CD67988F3}"/>
              </a:ext>
            </a:extLst>
          </p:cNvPr>
          <p:cNvPicPr>
            <a:picLocks noChangeAspect="1"/>
          </p:cNvPicPr>
          <p:nvPr/>
        </p:nvPicPr>
        <p:blipFill>
          <a:blip r:embed="rId3"/>
          <a:stretch>
            <a:fillRect/>
          </a:stretch>
        </p:blipFill>
        <p:spPr>
          <a:xfrm>
            <a:off x="201064" y="1337203"/>
            <a:ext cx="4819048" cy="4819048"/>
          </a:xfrm>
          <a:prstGeom prst="rect">
            <a:avLst/>
          </a:prstGeom>
        </p:spPr>
      </p:pic>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dirty="0"/>
              <a:t>Information Employees Should Know</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a:xfrm>
            <a:off x="4561242" y="1442853"/>
            <a:ext cx="6792558" cy="4713398"/>
          </a:xfrm>
        </p:spPr>
        <p:txBody>
          <a:bodyPr>
            <a:normAutofit/>
          </a:bodyPr>
          <a:lstStyle/>
          <a:p>
            <a:pPr marL="571500" indent="-457200">
              <a:lnSpc>
                <a:spcPct val="100000"/>
              </a:lnSpc>
              <a:spcBef>
                <a:spcPts val="0"/>
              </a:spcBef>
              <a:spcAft>
                <a:spcPts val="600"/>
              </a:spcAft>
              <a:buFont typeface="Arial" panose="020B0604020202020204" pitchFamily="34" charset="0"/>
              <a:buChar char="•"/>
              <a:defRPr/>
            </a:pPr>
            <a:r>
              <a:rPr lang="en-US" altLang="en-US" sz="3200" dirty="0">
                <a:solidFill>
                  <a:srgbClr val="517790"/>
                </a:solidFill>
              </a:rPr>
              <a:t>Provide Carrier Information (Carrier may contact them)</a:t>
            </a:r>
          </a:p>
          <a:p>
            <a:pPr marL="571500" indent="-457200">
              <a:lnSpc>
                <a:spcPct val="100000"/>
              </a:lnSpc>
              <a:spcBef>
                <a:spcPts val="0"/>
              </a:spcBef>
              <a:spcAft>
                <a:spcPts val="600"/>
              </a:spcAft>
              <a:buFont typeface="Arial" panose="020B0604020202020204" pitchFamily="34" charset="0"/>
              <a:buChar char="•"/>
              <a:defRPr/>
            </a:pPr>
            <a:r>
              <a:rPr lang="en-US" altLang="en-US" sz="3200" dirty="0">
                <a:solidFill>
                  <a:srgbClr val="517790"/>
                </a:solidFill>
              </a:rPr>
              <a:t>First medical visit to WC provider covered</a:t>
            </a:r>
          </a:p>
          <a:p>
            <a:pPr marL="571500" indent="-457200">
              <a:lnSpc>
                <a:spcPct val="100000"/>
              </a:lnSpc>
              <a:spcBef>
                <a:spcPts val="0"/>
              </a:spcBef>
              <a:spcAft>
                <a:spcPts val="600"/>
              </a:spcAft>
              <a:buFont typeface="Arial" panose="020B0604020202020204" pitchFamily="34" charset="0"/>
              <a:buChar char="•"/>
              <a:defRPr/>
            </a:pPr>
            <a:r>
              <a:rPr lang="en-US" altLang="en-US" sz="3200" dirty="0">
                <a:solidFill>
                  <a:srgbClr val="517790"/>
                </a:solidFill>
              </a:rPr>
              <a:t>If further visits needed, contact carrier for approval</a:t>
            </a:r>
          </a:p>
          <a:p>
            <a:pPr marL="571500" indent="-457200">
              <a:lnSpc>
                <a:spcPct val="100000"/>
              </a:lnSpc>
              <a:spcBef>
                <a:spcPts val="0"/>
              </a:spcBef>
              <a:spcAft>
                <a:spcPts val="600"/>
              </a:spcAft>
              <a:buFont typeface="Arial" panose="020B0604020202020204" pitchFamily="34" charset="0"/>
              <a:buChar char="•"/>
              <a:defRPr/>
            </a:pPr>
            <a:r>
              <a:rPr lang="en-US" altLang="en-US" sz="3200" dirty="0">
                <a:solidFill>
                  <a:srgbClr val="517790"/>
                </a:solidFill>
              </a:rPr>
              <a:t>All doctor’s notes: Employee send to HR ASAP</a:t>
            </a:r>
          </a:p>
        </p:txBody>
      </p:sp>
    </p:spTree>
    <p:extLst>
      <p:ext uri="{BB962C8B-B14F-4D97-AF65-F5344CB8AC3E}">
        <p14:creationId xmlns:p14="http://schemas.microsoft.com/office/powerpoint/2010/main" val="1838876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dirty="0"/>
              <a:t>Absences and Modified Duty</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p:txBody>
          <a:bodyPr vert="horz" lIns="91440" tIns="45720" rIns="91440" bIns="45720" rtlCol="0" anchor="t">
            <a:normAutofit/>
          </a:bodyPr>
          <a:lstStyle/>
          <a:p>
            <a:pPr marL="0" indent="0">
              <a:lnSpc>
                <a:spcPct val="100000"/>
              </a:lnSpc>
              <a:spcBef>
                <a:spcPts val="0"/>
              </a:spcBef>
              <a:spcAft>
                <a:spcPts val="600"/>
              </a:spcAft>
              <a:buNone/>
              <a:defRPr/>
            </a:pPr>
            <a:r>
              <a:rPr lang="en-US" altLang="en-US" sz="3200" b="1" dirty="0">
                <a:solidFill>
                  <a:schemeClr val="tx2">
                    <a:lumMod val="65000"/>
                    <a:lumOff val="35000"/>
                  </a:schemeClr>
                </a:solidFill>
              </a:rPr>
              <a:t>Doctor “writes out of work”:</a:t>
            </a:r>
          </a:p>
          <a:p>
            <a:pPr marL="514350" indent="-514350">
              <a:lnSpc>
                <a:spcPct val="100000"/>
              </a:lnSpc>
              <a:spcBef>
                <a:spcPts val="0"/>
              </a:spcBef>
              <a:spcAft>
                <a:spcPts val="600"/>
              </a:spcAft>
              <a:buFont typeface="+mj-lt"/>
              <a:buAutoNum type="arabicPeriod"/>
              <a:defRPr/>
            </a:pPr>
            <a:r>
              <a:rPr lang="en-US" altLang="en-US" sz="3200" dirty="0">
                <a:solidFill>
                  <a:srgbClr val="517790"/>
                </a:solidFill>
                <a:latin typeface="Avenir Next"/>
                <a:ea typeface="Verdana"/>
                <a:cs typeface="Verdana"/>
              </a:rPr>
              <a:t>CALL HR.</a:t>
            </a:r>
            <a:endParaRPr lang="en-US" altLang="en-US" sz="3200" dirty="0">
              <a:solidFill>
                <a:srgbClr val="517790"/>
              </a:solidFill>
            </a:endParaRPr>
          </a:p>
          <a:p>
            <a:pPr marL="514350" indent="-514350">
              <a:lnSpc>
                <a:spcPct val="100000"/>
              </a:lnSpc>
              <a:spcBef>
                <a:spcPts val="0"/>
              </a:spcBef>
              <a:spcAft>
                <a:spcPts val="600"/>
              </a:spcAft>
              <a:buFont typeface="+mj-lt"/>
              <a:buAutoNum type="arabicPeriod"/>
              <a:defRPr/>
            </a:pPr>
            <a:r>
              <a:rPr lang="en-US" altLang="en-US" sz="3200" dirty="0">
                <a:solidFill>
                  <a:srgbClr val="517790"/>
                </a:solidFill>
              </a:rPr>
              <a:t>Time out of work increases cost of WC Insurance(!)</a:t>
            </a:r>
          </a:p>
          <a:p>
            <a:pPr marL="514350" indent="-514350">
              <a:lnSpc>
                <a:spcPct val="100000"/>
              </a:lnSpc>
              <a:spcBef>
                <a:spcPts val="0"/>
              </a:spcBef>
              <a:spcAft>
                <a:spcPts val="600"/>
              </a:spcAft>
              <a:buFont typeface="+mj-lt"/>
              <a:buAutoNum type="arabicPeriod"/>
              <a:defRPr/>
            </a:pPr>
            <a:r>
              <a:rPr lang="en-US" altLang="en-US" sz="3200" dirty="0">
                <a:solidFill>
                  <a:srgbClr val="517790"/>
                </a:solidFill>
              </a:rPr>
              <a:t>HR/carrier can see if doctor has modified duties instead.</a:t>
            </a:r>
          </a:p>
          <a:p>
            <a:pPr marL="514350" indent="-514350">
              <a:lnSpc>
                <a:spcPct val="100000"/>
              </a:lnSpc>
              <a:spcBef>
                <a:spcPts val="0"/>
              </a:spcBef>
              <a:spcAft>
                <a:spcPts val="600"/>
              </a:spcAft>
              <a:buFont typeface="+mj-lt"/>
              <a:buAutoNum type="arabicPeriod"/>
              <a:defRPr/>
            </a:pPr>
            <a:endParaRPr lang="en-US" altLang="en-US" sz="1600" dirty="0">
              <a:solidFill>
                <a:srgbClr val="517790"/>
              </a:solidFill>
            </a:endParaRPr>
          </a:p>
          <a:p>
            <a:pPr marL="0" indent="0">
              <a:lnSpc>
                <a:spcPct val="100000"/>
              </a:lnSpc>
              <a:spcBef>
                <a:spcPts val="0"/>
              </a:spcBef>
              <a:spcAft>
                <a:spcPts val="600"/>
              </a:spcAft>
              <a:buNone/>
              <a:defRPr/>
            </a:pPr>
            <a:r>
              <a:rPr lang="en-US" altLang="en-US" sz="3200" b="1" dirty="0">
                <a:solidFill>
                  <a:schemeClr val="tx2">
                    <a:lumMod val="65000"/>
                    <a:lumOff val="35000"/>
                  </a:schemeClr>
                </a:solidFill>
              </a:rPr>
              <a:t>Doctor says “modified duty”:</a:t>
            </a:r>
          </a:p>
          <a:p>
            <a:pPr marL="514350" indent="-514350">
              <a:lnSpc>
                <a:spcPct val="100000"/>
              </a:lnSpc>
              <a:spcBef>
                <a:spcPts val="0"/>
              </a:spcBef>
              <a:spcAft>
                <a:spcPts val="600"/>
              </a:spcAft>
              <a:buFont typeface="+mj-lt"/>
              <a:buAutoNum type="arabicPeriod"/>
              <a:defRPr/>
            </a:pPr>
            <a:r>
              <a:rPr lang="en-US" altLang="en-US" sz="3200" dirty="0">
                <a:solidFill>
                  <a:srgbClr val="517790"/>
                </a:solidFill>
                <a:latin typeface="Avenir Next"/>
                <a:ea typeface="Verdana"/>
                <a:cs typeface="Verdana"/>
              </a:rPr>
              <a:t>CALL HR (if possible RTW immediately).</a:t>
            </a:r>
            <a:endParaRPr lang="en-US" altLang="en-US" sz="3200" dirty="0">
              <a:solidFill>
                <a:srgbClr val="517790"/>
              </a:solidFill>
            </a:endParaRPr>
          </a:p>
          <a:p>
            <a:pPr marL="514350" indent="-514350">
              <a:lnSpc>
                <a:spcPct val="100000"/>
              </a:lnSpc>
              <a:spcBef>
                <a:spcPts val="0"/>
              </a:spcBef>
              <a:spcAft>
                <a:spcPts val="600"/>
              </a:spcAft>
              <a:buFont typeface="+mj-lt"/>
              <a:buAutoNum type="arabicPeriod"/>
              <a:defRPr/>
            </a:pPr>
            <a:r>
              <a:rPr lang="en-US" altLang="en-US" sz="3200" dirty="0">
                <a:solidFill>
                  <a:srgbClr val="517790"/>
                </a:solidFill>
                <a:latin typeface="Avenir Next"/>
                <a:ea typeface="Verdana"/>
                <a:cs typeface="Verdana"/>
              </a:rPr>
              <a:t>If approved, make sure employee complies.</a:t>
            </a:r>
            <a:endParaRPr lang="en-US" altLang="en-US" sz="2800" dirty="0">
              <a:solidFill>
                <a:srgbClr val="517790"/>
              </a:solidFill>
            </a:endParaRPr>
          </a:p>
          <a:p>
            <a:pPr>
              <a:lnSpc>
                <a:spcPct val="100000"/>
              </a:lnSpc>
              <a:spcBef>
                <a:spcPts val="0"/>
              </a:spcBef>
              <a:spcAft>
                <a:spcPts val="600"/>
              </a:spcAft>
              <a:defRPr/>
            </a:pPr>
            <a:endParaRPr lang="en-US" altLang="en-US" sz="3200" dirty="0">
              <a:solidFill>
                <a:schemeClr val="tx2">
                  <a:lumMod val="65000"/>
                  <a:lumOff val="35000"/>
                </a:schemeClr>
              </a:solidFill>
            </a:endParaRPr>
          </a:p>
        </p:txBody>
      </p:sp>
    </p:spTree>
    <p:extLst>
      <p:ext uri="{BB962C8B-B14F-4D97-AF65-F5344CB8AC3E}">
        <p14:creationId xmlns:p14="http://schemas.microsoft.com/office/powerpoint/2010/main" val="3128078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96C"/>
        </a:solidFill>
        <a:ln>
          <a:noFill/>
        </a:ln>
      </a:spPr>
      <a:bodyPr rtlCol="0" anchor="ctr"/>
      <a:lstStyle>
        <a:defPPr algn="ctr">
          <a:defRPr sz="3200" dirty="0" smtClean="0">
            <a:latin typeface="Verdana" panose="020B0604030504040204" pitchFamily="34" charset="0"/>
            <a:ea typeface="Verdana" panose="020B0604030504040204" pitchFamily="34" charset="0"/>
            <a:cs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92DB55B9076F4D9638F423DAD57510" ma:contentTypeVersion="10" ma:contentTypeDescription="Create a new document." ma:contentTypeScope="" ma:versionID="e8e0294e69f5abb9f24dedbb436f0295">
  <xsd:schema xmlns:xsd="http://www.w3.org/2001/XMLSchema" xmlns:xs="http://www.w3.org/2001/XMLSchema" xmlns:p="http://schemas.microsoft.com/office/2006/metadata/properties" xmlns:ns2="b0998113-6dff-484f-9e94-9ccec4e2ee8a" xmlns:ns3="3dc120f2-4f61-4d80-85bf-2107ad98886c" targetNamespace="http://schemas.microsoft.com/office/2006/metadata/properties" ma:root="true" ma:fieldsID="df74714d78570b16ebf319ec26a01b8c" ns2:_="" ns3:_="">
    <xsd:import namespace="b0998113-6dff-484f-9e94-9ccec4e2ee8a"/>
    <xsd:import namespace="3dc120f2-4f61-4d80-85bf-2107ad98886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998113-6dff-484f-9e94-9ccec4e2ee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c120f2-4f61-4d80-85bf-2107ad98886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A55FC5-386D-424B-9C5D-1024BCB49977}">
  <ds:schemaRefs>
    <ds:schemaRef ds:uri="http://schemas.microsoft.com/sharepoint/v3/contenttype/forms"/>
  </ds:schemaRefs>
</ds:datastoreItem>
</file>

<file path=customXml/itemProps2.xml><?xml version="1.0" encoding="utf-8"?>
<ds:datastoreItem xmlns:ds="http://schemas.openxmlformats.org/officeDocument/2006/customXml" ds:itemID="{1BF241C5-23F5-4A96-A396-D76F3CB3EB8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C1A161A-515E-436B-B0A0-9C80456BD2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998113-6dff-484f-9e94-9ccec4e2ee8a"/>
    <ds:schemaRef ds:uri="3dc120f2-4f61-4d80-85bf-2107ad9888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6516</TotalTime>
  <Words>2935</Words>
  <Application>Microsoft Office PowerPoint</Application>
  <PresentationFormat>Widescreen</PresentationFormat>
  <Paragraphs>268</Paragraphs>
  <Slides>18</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Avenir Next</vt:lpstr>
      <vt:lpstr>Avenir Next Medium</vt:lpstr>
      <vt:lpstr>Calibri</vt:lpstr>
      <vt:lpstr>Calibri Light</vt:lpstr>
      <vt:lpstr>System Font Regular</vt:lpstr>
      <vt:lpstr>Verdana</vt:lpstr>
      <vt:lpstr>Wingdings</vt:lpstr>
      <vt:lpstr>Office Theme</vt:lpstr>
      <vt:lpstr>Custom Design</vt:lpstr>
      <vt:lpstr>PowerPoint Presentation</vt:lpstr>
      <vt:lpstr>Employee Injuries, OSHA  &amp; Workers Compensation</vt:lpstr>
      <vt:lpstr>What will be Covered:</vt:lpstr>
      <vt:lpstr>What is Workers’ Compensation?</vt:lpstr>
      <vt:lpstr>When is it work-related/compensable? </vt:lpstr>
      <vt:lpstr>Always report injuries/illnesses</vt:lpstr>
      <vt:lpstr>Investigations</vt:lpstr>
      <vt:lpstr>Information Employees Should Know</vt:lpstr>
      <vt:lpstr>Absences and Modified Duty</vt:lpstr>
      <vt:lpstr>OSHA-Occupational Safety &amp; Health Act</vt:lpstr>
      <vt:lpstr>OSHA-Occupational Safety &amp; Health Act</vt:lpstr>
      <vt:lpstr>OSHA Reporting</vt:lpstr>
      <vt:lpstr>OSHA posting: Form 300A</vt:lpstr>
      <vt:lpstr>OSHA Inspections</vt:lpstr>
      <vt:lpstr>Alcohol &amp; Drug Testing</vt:lpstr>
      <vt:lpstr>Supervisor Responsibilities (Safety)</vt:lpstr>
      <vt:lpstr>Supervisor Responsibilities (Safety)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 Brown</dc:creator>
  <cp:lastModifiedBy>Kathryn Sears</cp:lastModifiedBy>
  <cp:revision>102</cp:revision>
  <dcterms:created xsi:type="dcterms:W3CDTF">2019-09-09T18:59:58Z</dcterms:created>
  <dcterms:modified xsi:type="dcterms:W3CDTF">2021-06-16T16:32:02Z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0x010100B092DB55B9076F4D9638F423DAD57510</vt:lpwstr>
  </property>
</Properties>
</file>